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6" r:id="rId5"/>
    <p:sldId id="331" r:id="rId6"/>
    <p:sldId id="332" r:id="rId7"/>
    <p:sldId id="337" r:id="rId8"/>
    <p:sldId id="333" r:id="rId9"/>
    <p:sldId id="334" r:id="rId10"/>
    <p:sldId id="336" r:id="rId1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5">
          <p15:clr>
            <a:srgbClr val="A4A3A4"/>
          </p15:clr>
        </p15:guide>
        <p15:guide id="2" pos="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D2F"/>
    <a:srgbClr val="658D1B"/>
    <a:srgbClr val="54565B"/>
    <a:srgbClr val="312C2B"/>
    <a:srgbClr val="443D3E"/>
    <a:srgbClr val="6E2585"/>
    <a:srgbClr val="99D156"/>
    <a:srgbClr val="249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 autoAdjust="0"/>
    <p:restoredTop sz="95850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370" y="77"/>
      </p:cViewPr>
      <p:guideLst>
        <p:guide orient="horz" pos="3005"/>
        <p:guide pos="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75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30C43E-AA5E-6B46-A1F1-BB0047D6E82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409768-1E2F-2A40-8D59-42AAD128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5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F235D-792C-8C4C-A812-06E713B0B2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69798C-9FC1-714E-BB69-2199F60E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31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51506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11" y="2572022"/>
            <a:ext cx="5755622" cy="475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E25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0612" y="3236192"/>
            <a:ext cx="3050947" cy="926494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spcAft>
                <a:spcPts val="0"/>
              </a:spcAft>
              <a:buNone/>
              <a:defRPr sz="1600" baseline="0">
                <a:solidFill>
                  <a:srgbClr val="443D3E"/>
                </a:solidFill>
              </a:defRPr>
            </a:lvl1pPr>
          </a:lstStyle>
          <a:p>
            <a:pPr lvl="0"/>
            <a:r>
              <a:rPr lang="en-US" dirty="0"/>
              <a:t>Presenter’s Name Here</a:t>
            </a:r>
            <a:br>
              <a:rPr lang="en-US" dirty="0"/>
            </a:br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Date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17889" y="1819807"/>
            <a:ext cx="5755623" cy="75221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443D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9" y="440425"/>
            <a:ext cx="2876808" cy="8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7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rgbClr val="4C9D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93408" y="999054"/>
            <a:ext cx="8236688" cy="3601521"/>
          </a:xfrm>
        </p:spPr>
        <p:txBody>
          <a:bodyPr/>
          <a:lstStyle>
            <a:lvl1pPr marL="285750" indent="-28575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9913" indent="-225425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1688" indent="-174625">
              <a:spcAft>
                <a:spcPts val="6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173038">
              <a:spcAft>
                <a:spcPts val="6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600"/>
              </a:spcAft>
              <a:defRPr baseline="0">
                <a:latin typeface="Calibri" panose="020F0502020204030204" pitchFamily="34" charset="0"/>
              </a:defRPr>
            </a:lvl5pPr>
            <a:lvl6pPr marL="2286000" indent="-225425">
              <a:spcAft>
                <a:spcPts val="600"/>
              </a:spcAft>
              <a:buFontTx/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39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496" y="116190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496" y="164172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8322" y="116190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322" y="164172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93408" y="317065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8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7366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3408" y="999055"/>
            <a:ext cx="8229600" cy="3630095"/>
          </a:xfrm>
          <a:prstGeom prst="rect">
            <a:avLst/>
          </a:prstGeom>
        </p:spPr>
        <p:txBody>
          <a:bodyPr vert="horz" lIns="0" tIns="9144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©2022 Trinity Health, All Rights Reserved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8"/>
          <a:stretch/>
        </p:blipFill>
        <p:spPr>
          <a:xfrm>
            <a:off x="377" y="-4"/>
            <a:ext cx="9143245" cy="8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8" r:id="rId3"/>
    <p:sldLayoutId id="2147483653" r:id="rId4"/>
    <p:sldLayoutId id="2147483665" r:id="rId5"/>
    <p:sldLayoutId id="2147483666" r:id="rId6"/>
    <p:sldLayoutId id="2147483677" r:id="rId7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7030A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­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1688" indent="-1746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6688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1082675" indent="-1682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65000"/>
          </a:schemeClr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GSH Discharge Instructions</a:t>
            </a:r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C7D25-6A09-AE4B-9D12-296594BA7463}"/>
              </a:ext>
            </a:extLst>
          </p:cNvPr>
          <p:cNvSpPr txBox="1"/>
          <p:nvPr/>
        </p:nvSpPr>
        <p:spPr>
          <a:xfrm>
            <a:off x="3695700" y="766659"/>
            <a:ext cx="31526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1500" b="1" dirty="0">
                <a:solidFill>
                  <a:srgbClr val="6E2585"/>
                </a:solidFill>
              </a:rPr>
              <a:t>Hospital/Business Unit Name</a:t>
            </a:r>
          </a:p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en-US" sz="1500" b="0" dirty="0">
                <a:solidFill>
                  <a:srgbClr val="54565B"/>
                </a:solidFill>
              </a:rPr>
              <a:t>Department Name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5A1FF1F-38D0-A5D5-96A1-FDF1AB319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7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38"/>
    </mc:Choice>
    <mc:Fallback>
      <p:transition spd="slow" advTm="10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F54D7E-CE52-42E5-8CF4-418411F728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No heavy lifting, pushing or pulling (more than 10 pounds for 4-6 weeks)</a:t>
            </a:r>
          </a:p>
          <a:p>
            <a:r>
              <a:rPr lang="en-US" dirty="0"/>
              <a:t>You may use the stairs if you feel steady</a:t>
            </a:r>
          </a:p>
          <a:p>
            <a:r>
              <a:rPr lang="en-US" dirty="0"/>
              <a:t>No tampons or vaginal intercourse until cleared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3F06D-E8D9-432C-9704-6E44A5AB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Guidelines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3F5E3-B8FB-48EA-B400-15D224426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187A0-5765-4FB8-8708-C10B301EB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3882BD1-B6F3-6F58-65C5-6941BD50E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4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50"/>
    </mc:Choice>
    <mc:Fallback>
      <p:transition spd="slow" advTm="20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007E1C-27C5-4EC8-B3A0-35AF7CA0838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Bowel function should return to normal 2-3 days after</a:t>
            </a:r>
          </a:p>
          <a:p>
            <a:r>
              <a:rPr lang="en-US" dirty="0"/>
              <a:t>Stay hydrated</a:t>
            </a:r>
          </a:p>
          <a:p>
            <a:r>
              <a:rPr lang="en-US" dirty="0"/>
              <a:t>Can eat your usual diet</a:t>
            </a:r>
          </a:p>
          <a:p>
            <a:r>
              <a:rPr lang="en-US" dirty="0"/>
              <a:t>You may drive once you are off opioids and pain-free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ACB97B-C6B9-4A86-96AB-433917DC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at Home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CC970-B5A8-4D5F-91EC-BEA13D65B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3AD87-6103-448B-9FC5-0D5DD58A7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8EC25CB-B370-2D5D-6834-D5060437F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9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31"/>
    </mc:Choice>
    <mc:Fallback>
      <p:transition spd="slow" advTm="19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A64E85-E171-4B8B-A38F-27AF2BB02B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No baths</a:t>
            </a:r>
            <a:r>
              <a:rPr lang="en-US" dirty="0"/>
              <a:t>, hot tubs or swimming until wounds are healed</a:t>
            </a:r>
          </a:p>
          <a:p>
            <a:r>
              <a:rPr lang="en-US" dirty="0"/>
              <a:t>Showers are encouraged, washing incisions with antibacterial soap and clean wash cloth 2 times a day</a:t>
            </a:r>
          </a:p>
          <a:p>
            <a:r>
              <a:rPr lang="en-US" dirty="0"/>
              <a:t>Use separate wash cloth on incision, vaginal area, and rest of body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9C6D54-E259-499A-A069-FDFA3202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Wound (Incision) Care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39BC7-0464-4968-AF45-60366EB6F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433A-1A30-4BBF-A937-BD0B79BD0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1691A7A-9171-F385-176B-FE678A7FE5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7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40"/>
    </mc:Choice>
    <mc:Fallback>
      <p:transition spd="slow" advTm="24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EF97E23E-131A-C5EE-1657-A7E255884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496" y="994853"/>
            <a:ext cx="4040188" cy="646873"/>
          </a:xfrm>
        </p:spPr>
        <p:txBody>
          <a:bodyPr>
            <a:noAutofit/>
          </a:bodyPr>
          <a:lstStyle/>
          <a:p>
            <a:r>
              <a:rPr lang="en-US" sz="1400" b="0" dirty="0"/>
              <a:t>Gauze dressing should be removed </a:t>
            </a:r>
          </a:p>
          <a:p>
            <a:r>
              <a:rPr lang="en-US" sz="1400" b="0" dirty="0"/>
              <a:t>24 hours after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15235D-D7D6-40F0-8CC4-03AFF78C36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71020" y="1641475"/>
            <a:ext cx="3298247" cy="2963863"/>
          </a:xfr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4FA6DE-628F-88A1-C607-AECEE16CD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8323" y="1161903"/>
            <a:ext cx="4034686" cy="646873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 err="1"/>
              <a:t>Steri</a:t>
            </a:r>
            <a:r>
              <a:rPr lang="en-US" b="0" dirty="0"/>
              <a:t> strips should remain on for</a:t>
            </a:r>
          </a:p>
          <a:p>
            <a:r>
              <a:rPr lang="en-US" b="0" dirty="0"/>
              <a:t> 7 – 10 days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D1572C-3851-4D4E-B917-1824114D6A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482" b="11228"/>
          <a:stretch/>
        </p:blipFill>
        <p:spPr>
          <a:xfrm>
            <a:off x="4874631" y="1965448"/>
            <a:ext cx="3468529" cy="2543157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A78A6-B09C-495D-B3A6-49DF1C3ADB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74631" y="4882370"/>
            <a:ext cx="3835387" cy="1869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68C4F-F3CC-4D5C-8F00-C0E28421A7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73392" y="4832328"/>
            <a:ext cx="406692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9F9553-C816-6842-8939-EE75ECF7EB2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2F1864-D53E-4549-B364-A9AB7B53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8" y="317065"/>
            <a:ext cx="8229600" cy="498656"/>
          </a:xfrm>
        </p:spPr>
        <p:txBody>
          <a:bodyPr anchor="ctr">
            <a:normAutofit/>
          </a:bodyPr>
          <a:lstStyle/>
          <a:p>
            <a:r>
              <a:rPr lang="en-US" dirty="0"/>
              <a:t>Wound Care	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CDB18E-8120-BDA7-9C4F-4A67C735F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3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72"/>
    </mc:Choice>
    <mc:Fallback>
      <p:transition spd="slow" advTm="39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257B3F-07F1-4134-A4E8-012B2D2D13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/>
              <a:t>Infection around incisions</a:t>
            </a:r>
          </a:p>
          <a:p>
            <a:pPr lvl="1"/>
            <a:r>
              <a:rPr lang="en-US" sz="1900" dirty="0"/>
              <a:t>Signs of infection: redness, swelling, warmth, foul odor </a:t>
            </a:r>
          </a:p>
          <a:p>
            <a:r>
              <a:rPr lang="en-US" sz="1900" dirty="0"/>
              <a:t>Increased pain</a:t>
            </a:r>
          </a:p>
          <a:p>
            <a:r>
              <a:rPr lang="en-US" sz="1900" dirty="0"/>
              <a:t>Pain with urination or blood in urine</a:t>
            </a:r>
          </a:p>
          <a:p>
            <a:r>
              <a:rPr lang="en-US" sz="1900" dirty="0"/>
              <a:t>Severe nausea and vomiting</a:t>
            </a:r>
          </a:p>
          <a:p>
            <a:r>
              <a:rPr lang="en-US" sz="1900" dirty="0"/>
              <a:t>Pain, swelling, warmth in your leg</a:t>
            </a:r>
          </a:p>
          <a:p>
            <a:r>
              <a:rPr lang="en-US" sz="1900" dirty="0"/>
              <a:t>Temperature greater than 100.5°F</a:t>
            </a:r>
          </a:p>
          <a:p>
            <a:r>
              <a:rPr lang="en-US" sz="1900" dirty="0"/>
              <a:t>Vaginal bleeding more than spotting</a:t>
            </a:r>
          </a:p>
          <a:p>
            <a:r>
              <a:rPr lang="en-US" sz="1900" dirty="0"/>
              <a:t>Any new symptoms</a:t>
            </a:r>
          </a:p>
          <a:p>
            <a:r>
              <a:rPr lang="en-US" sz="1900" dirty="0"/>
              <a:t>Shortness of breath or chest pain – </a:t>
            </a:r>
            <a:r>
              <a:rPr lang="en-US" sz="1900" b="1" dirty="0"/>
              <a:t>Call 911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55479-212D-4DDE-B2B5-020888CA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call your surgeon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04CE8-8030-4588-AE3A-4F1702008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BD4AA-AFFA-41EA-BEF9-8DF0F2DB1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85F6DBE-BB86-7AD2-46DA-E7BF3C6692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34"/>
    </mc:Choice>
    <mc:Fallback>
      <p:transition spd="slow" advTm="28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14E33-D177-447C-B67E-190B3F6C46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3656" y="999054"/>
            <a:ext cx="8236688" cy="360152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Megan Ronayne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Surgical Nurse Navigator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</a:rPr>
              <a:t>734-712-8438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84C23D-1CB0-4C8A-A4E0-D5102DC2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0AE9F-FB27-4DBA-B82C-4AF2E1244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3E221-7431-499A-A7FA-0D32AD111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68447A8-47EB-DDAE-D9F5-0C81745A5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1"/>
    </mc:Choice>
    <mc:Fallback>
      <p:transition spd="slow" advTm="12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in Content Slide Layout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Trinity Health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  <a:effectLst/>
      </a:spPr>
      <a:bodyPr rtlCol="0" anchor="ctr"/>
      <a:lstStyle>
        <a:defPPr algn="ctr">
          <a:defRPr>
            <a:effectLst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600"/>
          </a:spcAft>
          <a:defRPr sz="1600" dirty="0" smtClean="0">
            <a:solidFill>
              <a:srgbClr val="443D3E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B91146459AF40A1B4E64E283CD23B" ma:contentTypeVersion="2" ma:contentTypeDescription="Create a new document." ma:contentTypeScope="" ma:versionID="c9d3c83a75cbe0b3153ba50c243ee107">
  <xsd:schema xmlns:xsd="http://www.w3.org/2001/XMLSchema" xmlns:xs="http://www.w3.org/2001/XMLSchema" xmlns:p="http://schemas.microsoft.com/office/2006/metadata/properties" xmlns:ns2="268ca577-9b2b-4051-9b90-c0cbf313c420" targetNamespace="http://schemas.microsoft.com/office/2006/metadata/properties" ma:root="true" ma:fieldsID="7a4bc3baa1297feef76caa7193b568f1" ns2:_="">
    <xsd:import namespace="268ca577-9b2b-4051-9b90-c0cbf313c4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ca577-9b2b-4051-9b90-c0cbf313c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88FC6E-F497-4A21-9773-B9F3D9265D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8DC7AE-9A15-4165-B985-657E2F658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ca577-9b2b-4051-9b90-c0cbf313c4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89451C-B86D-43F5-AA06-34D722258368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b91531d-a4f7-47e3-8687-1e7e838a33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TrinityHealth_PPTtemplate.potx</Template>
  <TotalTime>12003</TotalTime>
  <Words>267</Words>
  <Application>Microsoft Office PowerPoint</Application>
  <PresentationFormat>On-screen Show (16:9)</PresentationFormat>
  <Paragraphs>49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Main Content Slide Layout</vt:lpstr>
      <vt:lpstr>GSH Discharge Instructions</vt:lpstr>
      <vt:lpstr>Important Guidelines </vt:lpstr>
      <vt:lpstr>Recovering at Home</vt:lpstr>
      <vt:lpstr>Wound (Incision) Care</vt:lpstr>
      <vt:lpstr>Wound Care </vt:lpstr>
      <vt:lpstr>When to call your surgeon</vt:lpstr>
      <vt:lpstr>PowerPoint Presentation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Document Title</dc:title>
  <dc:creator>Michael Cottone</dc:creator>
  <cp:lastModifiedBy>Megan Ronayne</cp:lastModifiedBy>
  <cp:revision>186</cp:revision>
  <cp:lastPrinted>2015-03-20T16:41:08Z</cp:lastPrinted>
  <dcterms:created xsi:type="dcterms:W3CDTF">2015-06-01T18:54:58Z</dcterms:created>
  <dcterms:modified xsi:type="dcterms:W3CDTF">2023-03-07T16:17:03Z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0x010100DF7B91146459AF40A1B4E64E283CD23B</vt:lpwstr>
  </property>
  <property fmtid="{D5CDD505-2E9C-101B-9397-08002B2CF9AE}" pid="3" name="_dlc_DocIdItemGuid">
    <vt:lpwstr>13334aa1-c854-4350-9b84-cf13f57fa411</vt:lpwstr>
  </property>
</Properties>
</file>