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1" r:id="rId5"/>
    <p:sldMasterId id="2147483697" r:id="rId6"/>
  </p:sldMasterIdLst>
  <p:notesMasterIdLst>
    <p:notesMasterId r:id="rId71"/>
  </p:notesMasterIdLst>
  <p:handoutMasterIdLst>
    <p:handoutMasterId r:id="rId72"/>
  </p:handoutMasterIdLst>
  <p:sldIdLst>
    <p:sldId id="300" r:id="rId7"/>
    <p:sldId id="363" r:id="rId8"/>
    <p:sldId id="311" r:id="rId9"/>
    <p:sldId id="354" r:id="rId10"/>
    <p:sldId id="2147482645" r:id="rId11"/>
    <p:sldId id="1029" r:id="rId12"/>
    <p:sldId id="355" r:id="rId13"/>
    <p:sldId id="336" r:id="rId14"/>
    <p:sldId id="321" r:id="rId15"/>
    <p:sldId id="1030" r:id="rId16"/>
    <p:sldId id="1031" r:id="rId17"/>
    <p:sldId id="1033" r:id="rId18"/>
    <p:sldId id="1032" r:id="rId19"/>
    <p:sldId id="351" r:id="rId20"/>
    <p:sldId id="308" r:id="rId21"/>
    <p:sldId id="2147482640" r:id="rId22"/>
    <p:sldId id="2147472059" r:id="rId23"/>
    <p:sldId id="2147482641" r:id="rId24"/>
    <p:sldId id="2147472074" r:id="rId25"/>
    <p:sldId id="2147482642" r:id="rId26"/>
    <p:sldId id="2147472075" r:id="rId27"/>
    <p:sldId id="329" r:id="rId28"/>
    <p:sldId id="2147472076" r:id="rId29"/>
    <p:sldId id="2147482643" r:id="rId30"/>
    <p:sldId id="2147472077" r:id="rId31"/>
    <p:sldId id="2147482644" r:id="rId32"/>
    <p:sldId id="2147479428" r:id="rId33"/>
    <p:sldId id="327" r:id="rId34"/>
    <p:sldId id="1027" r:id="rId35"/>
    <p:sldId id="328" r:id="rId36"/>
    <p:sldId id="348" r:id="rId37"/>
    <p:sldId id="316" r:id="rId38"/>
    <p:sldId id="1034" r:id="rId39"/>
    <p:sldId id="1035" r:id="rId40"/>
    <p:sldId id="1036" r:id="rId41"/>
    <p:sldId id="330" r:id="rId42"/>
    <p:sldId id="331" r:id="rId43"/>
    <p:sldId id="332" r:id="rId44"/>
    <p:sldId id="339" r:id="rId45"/>
    <p:sldId id="340" r:id="rId46"/>
    <p:sldId id="334" r:id="rId47"/>
    <p:sldId id="335" r:id="rId48"/>
    <p:sldId id="333" r:id="rId49"/>
    <p:sldId id="341" r:id="rId50"/>
    <p:sldId id="344" r:id="rId51"/>
    <p:sldId id="360" r:id="rId52"/>
    <p:sldId id="359" r:id="rId53"/>
    <p:sldId id="361" r:id="rId54"/>
    <p:sldId id="357" r:id="rId55"/>
    <p:sldId id="337" r:id="rId56"/>
    <p:sldId id="2147482648" r:id="rId57"/>
    <p:sldId id="2147482650" r:id="rId58"/>
    <p:sldId id="2147482647" r:id="rId59"/>
    <p:sldId id="2147482649" r:id="rId60"/>
    <p:sldId id="2147482651" r:id="rId61"/>
    <p:sldId id="2147482652" r:id="rId62"/>
    <p:sldId id="2147482653" r:id="rId63"/>
    <p:sldId id="1039" r:id="rId64"/>
    <p:sldId id="1040" r:id="rId65"/>
    <p:sldId id="1041" r:id="rId66"/>
    <p:sldId id="278" r:id="rId67"/>
    <p:sldId id="267" r:id="rId68"/>
    <p:sldId id="279" r:id="rId69"/>
    <p:sldId id="281" r:id="rId70"/>
  </p:sldIdLst>
  <p:sldSz cx="9144000" cy="5143500" type="screen16x9"/>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4C9D2F"/>
    <a:srgbClr val="658D1B"/>
    <a:srgbClr val="54565B"/>
    <a:srgbClr val="312C2B"/>
    <a:srgbClr val="443D3E"/>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82"/>
      </p:cViewPr>
      <p:guideLst>
        <p:guide orient="horz" pos="3005"/>
        <p:guide pos="6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ustin" userId="ed765109-2205-4f53-a549-6575500e7528" providerId="ADAL" clId="{712FBA64-1ED3-48A8-8AA6-9EFD2BEEEA5A}"/>
    <pc:docChg chg="undo custSel addSld delSld modSld sldOrd">
      <pc:chgData name="Lisa Austin" userId="ed765109-2205-4f53-a549-6575500e7528" providerId="ADAL" clId="{712FBA64-1ED3-48A8-8AA6-9EFD2BEEEA5A}" dt="2026-03-02T18:32:55.920" v="2062" actId="20577"/>
      <pc:docMkLst>
        <pc:docMk/>
      </pc:docMkLst>
      <pc:sldChg chg="mod modShow">
        <pc:chgData name="Lisa Austin" userId="ed765109-2205-4f53-a549-6575500e7528" providerId="ADAL" clId="{712FBA64-1ED3-48A8-8AA6-9EFD2BEEEA5A}" dt="2026-02-27T20:15:46.572" v="1200" actId="729"/>
        <pc:sldMkLst>
          <pc:docMk/>
          <pc:sldMk cId="0" sldId="267"/>
        </pc:sldMkLst>
      </pc:sldChg>
      <pc:sldChg chg="mod modShow">
        <pc:chgData name="Lisa Austin" userId="ed765109-2205-4f53-a549-6575500e7528" providerId="ADAL" clId="{712FBA64-1ED3-48A8-8AA6-9EFD2BEEEA5A}" dt="2026-02-27T20:15:43.927" v="1199" actId="729"/>
        <pc:sldMkLst>
          <pc:docMk/>
          <pc:sldMk cId="0" sldId="278"/>
        </pc:sldMkLst>
      </pc:sldChg>
      <pc:sldChg chg="mod modShow">
        <pc:chgData name="Lisa Austin" userId="ed765109-2205-4f53-a549-6575500e7528" providerId="ADAL" clId="{712FBA64-1ED3-48A8-8AA6-9EFD2BEEEA5A}" dt="2026-02-27T20:15:53.908" v="1201" actId="729"/>
        <pc:sldMkLst>
          <pc:docMk/>
          <pc:sldMk cId="0" sldId="279"/>
        </pc:sldMkLst>
      </pc:sldChg>
      <pc:sldChg chg="mod modShow">
        <pc:chgData name="Lisa Austin" userId="ed765109-2205-4f53-a549-6575500e7528" providerId="ADAL" clId="{712FBA64-1ED3-48A8-8AA6-9EFD2BEEEA5A}" dt="2026-02-27T20:15:58.657" v="1202" actId="729"/>
        <pc:sldMkLst>
          <pc:docMk/>
          <pc:sldMk cId="0" sldId="281"/>
        </pc:sldMkLst>
      </pc:sldChg>
      <pc:sldChg chg="modSp mod">
        <pc:chgData name="Lisa Austin" userId="ed765109-2205-4f53-a549-6575500e7528" providerId="ADAL" clId="{712FBA64-1ED3-48A8-8AA6-9EFD2BEEEA5A}" dt="2026-02-27T21:29:01.783" v="1912" actId="20577"/>
        <pc:sldMkLst>
          <pc:docMk/>
          <pc:sldMk cId="28529656" sldId="300"/>
        </pc:sldMkLst>
        <pc:spChg chg="mod">
          <ac:chgData name="Lisa Austin" userId="ed765109-2205-4f53-a549-6575500e7528" providerId="ADAL" clId="{712FBA64-1ED3-48A8-8AA6-9EFD2BEEEA5A}" dt="2026-02-27T21:29:01.783" v="1912" actId="20577"/>
          <ac:spMkLst>
            <pc:docMk/>
            <pc:sldMk cId="28529656" sldId="300"/>
            <ac:spMk id="3" creationId="{00000000-0000-0000-0000-000000000000}"/>
          </ac:spMkLst>
        </pc:spChg>
      </pc:sldChg>
      <pc:sldChg chg="add ord">
        <pc:chgData name="Lisa Austin" userId="ed765109-2205-4f53-a549-6575500e7528" providerId="ADAL" clId="{712FBA64-1ED3-48A8-8AA6-9EFD2BEEEA5A}" dt="2026-02-27T17:23:27.888" v="44"/>
        <pc:sldMkLst>
          <pc:docMk/>
          <pc:sldMk cId="2097297081" sldId="308"/>
        </pc:sldMkLst>
      </pc:sldChg>
      <pc:sldChg chg="modSp mod">
        <pc:chgData name="Lisa Austin" userId="ed765109-2205-4f53-a549-6575500e7528" providerId="ADAL" clId="{712FBA64-1ED3-48A8-8AA6-9EFD2BEEEA5A}" dt="2026-02-27T17:33:48.342" v="100" actId="20577"/>
        <pc:sldMkLst>
          <pc:docMk/>
          <pc:sldMk cId="105745236" sldId="316"/>
        </pc:sldMkLst>
        <pc:spChg chg="mod">
          <ac:chgData name="Lisa Austin" userId="ed765109-2205-4f53-a549-6575500e7528" providerId="ADAL" clId="{712FBA64-1ED3-48A8-8AA6-9EFD2BEEEA5A}" dt="2026-02-27T17:33:48.342" v="100" actId="20577"/>
          <ac:spMkLst>
            <pc:docMk/>
            <pc:sldMk cId="105745236" sldId="316"/>
            <ac:spMk id="3" creationId="{194852A8-D5C7-2031-E252-F7094FDA428A}"/>
          </ac:spMkLst>
        </pc:spChg>
      </pc:sldChg>
      <pc:sldChg chg="add">
        <pc:chgData name="Lisa Austin" userId="ed765109-2205-4f53-a549-6575500e7528" providerId="ADAL" clId="{712FBA64-1ED3-48A8-8AA6-9EFD2BEEEA5A}" dt="2026-02-27T17:27:17.947" v="50"/>
        <pc:sldMkLst>
          <pc:docMk/>
          <pc:sldMk cId="1305736208" sldId="329"/>
        </pc:sldMkLst>
      </pc:sldChg>
      <pc:sldChg chg="modSp mod">
        <pc:chgData name="Lisa Austin" userId="ed765109-2205-4f53-a549-6575500e7528" providerId="ADAL" clId="{712FBA64-1ED3-48A8-8AA6-9EFD2BEEEA5A}" dt="2026-02-27T20:06:59.598" v="1083" actId="113"/>
        <pc:sldMkLst>
          <pc:docMk/>
          <pc:sldMk cId="3249599209" sldId="330"/>
        </pc:sldMkLst>
        <pc:spChg chg="mod">
          <ac:chgData name="Lisa Austin" userId="ed765109-2205-4f53-a549-6575500e7528" providerId="ADAL" clId="{712FBA64-1ED3-48A8-8AA6-9EFD2BEEEA5A}" dt="2026-02-27T20:06:59.598" v="1083" actId="113"/>
          <ac:spMkLst>
            <pc:docMk/>
            <pc:sldMk cId="3249599209" sldId="330"/>
            <ac:spMk id="2" creationId="{1A339951-CD4C-4A65-AC45-BCC31FCF95A7}"/>
          </ac:spMkLst>
        </pc:spChg>
      </pc:sldChg>
      <pc:sldChg chg="ord">
        <pc:chgData name="Lisa Austin" userId="ed765109-2205-4f53-a549-6575500e7528" providerId="ADAL" clId="{712FBA64-1ED3-48A8-8AA6-9EFD2BEEEA5A}" dt="2026-02-27T20:11:01.326" v="1146"/>
        <pc:sldMkLst>
          <pc:docMk/>
          <pc:sldMk cId="1145661482" sldId="331"/>
        </pc:sldMkLst>
      </pc:sldChg>
      <pc:sldChg chg="ord">
        <pc:chgData name="Lisa Austin" userId="ed765109-2205-4f53-a549-6575500e7528" providerId="ADAL" clId="{712FBA64-1ED3-48A8-8AA6-9EFD2BEEEA5A}" dt="2026-02-27T20:10:59.339" v="1144"/>
        <pc:sldMkLst>
          <pc:docMk/>
          <pc:sldMk cId="3389143952" sldId="332"/>
        </pc:sldMkLst>
      </pc:sldChg>
      <pc:sldChg chg="ord">
        <pc:chgData name="Lisa Austin" userId="ed765109-2205-4f53-a549-6575500e7528" providerId="ADAL" clId="{712FBA64-1ED3-48A8-8AA6-9EFD2BEEEA5A}" dt="2026-02-27T20:12:33.183" v="1152"/>
        <pc:sldMkLst>
          <pc:docMk/>
          <pc:sldMk cId="3652742269" sldId="333"/>
        </pc:sldMkLst>
      </pc:sldChg>
      <pc:sldChg chg="modSp mod">
        <pc:chgData name="Lisa Austin" userId="ed765109-2205-4f53-a549-6575500e7528" providerId="ADAL" clId="{712FBA64-1ED3-48A8-8AA6-9EFD2BEEEA5A}" dt="2026-02-27T21:30:30.217" v="1942" actId="20577"/>
        <pc:sldMkLst>
          <pc:docMk/>
          <pc:sldMk cId="2998606508" sldId="336"/>
        </pc:sldMkLst>
        <pc:spChg chg="mod">
          <ac:chgData name="Lisa Austin" userId="ed765109-2205-4f53-a549-6575500e7528" providerId="ADAL" clId="{712FBA64-1ED3-48A8-8AA6-9EFD2BEEEA5A}" dt="2026-02-27T21:30:30.217" v="1942" actId="20577"/>
          <ac:spMkLst>
            <pc:docMk/>
            <pc:sldMk cId="2998606508" sldId="336"/>
            <ac:spMk id="3" creationId="{EDDB8EE1-6552-4149-AB43-097DEFD476AC}"/>
          </ac:spMkLst>
        </pc:spChg>
      </pc:sldChg>
      <pc:sldChg chg="ord">
        <pc:chgData name="Lisa Austin" userId="ed765109-2205-4f53-a549-6575500e7528" providerId="ADAL" clId="{712FBA64-1ED3-48A8-8AA6-9EFD2BEEEA5A}" dt="2026-02-27T20:24:07.121" v="1260"/>
        <pc:sldMkLst>
          <pc:docMk/>
          <pc:sldMk cId="3516940154" sldId="337"/>
        </pc:sldMkLst>
      </pc:sldChg>
      <pc:sldChg chg="modSp mod">
        <pc:chgData name="Lisa Austin" userId="ed765109-2205-4f53-a549-6575500e7528" providerId="ADAL" clId="{712FBA64-1ED3-48A8-8AA6-9EFD2BEEEA5A}" dt="2026-02-27T20:07:21.110" v="1085" actId="113"/>
        <pc:sldMkLst>
          <pc:docMk/>
          <pc:sldMk cId="3233949409" sldId="340"/>
        </pc:sldMkLst>
        <pc:spChg chg="mod">
          <ac:chgData name="Lisa Austin" userId="ed765109-2205-4f53-a549-6575500e7528" providerId="ADAL" clId="{712FBA64-1ED3-48A8-8AA6-9EFD2BEEEA5A}" dt="2026-02-27T20:07:21.110" v="1085" actId="113"/>
          <ac:spMkLst>
            <pc:docMk/>
            <pc:sldMk cId="3233949409" sldId="340"/>
            <ac:spMk id="2" creationId="{AC0BF6D7-2B04-4FFD-AF6F-E1D8570FFAF0}"/>
          </ac:spMkLst>
        </pc:spChg>
      </pc:sldChg>
      <pc:sldChg chg="addSp modSp mod ord">
        <pc:chgData name="Lisa Austin" userId="ed765109-2205-4f53-a549-6575500e7528" providerId="ADAL" clId="{712FBA64-1ED3-48A8-8AA6-9EFD2BEEEA5A}" dt="2026-02-27T17:54:28.697" v="713" actId="113"/>
        <pc:sldMkLst>
          <pc:docMk/>
          <pc:sldMk cId="2467177770" sldId="351"/>
        </pc:sldMkLst>
        <pc:spChg chg="mod">
          <ac:chgData name="Lisa Austin" userId="ed765109-2205-4f53-a549-6575500e7528" providerId="ADAL" clId="{712FBA64-1ED3-48A8-8AA6-9EFD2BEEEA5A}" dt="2026-02-27T17:54:28.697" v="713" actId="113"/>
          <ac:spMkLst>
            <pc:docMk/>
            <pc:sldMk cId="2467177770" sldId="351"/>
            <ac:spMk id="2" creationId="{FB34AB19-6013-4227-A4D6-0B941323BD4C}"/>
          </ac:spMkLst>
        </pc:spChg>
        <pc:spChg chg="mod">
          <ac:chgData name="Lisa Austin" userId="ed765109-2205-4f53-a549-6575500e7528" providerId="ADAL" clId="{712FBA64-1ED3-48A8-8AA6-9EFD2BEEEA5A}" dt="2026-02-27T17:54:18.109" v="711" actId="20577"/>
          <ac:spMkLst>
            <pc:docMk/>
            <pc:sldMk cId="2467177770" sldId="351"/>
            <ac:spMk id="3" creationId="{9458CFE5-2707-4362-923B-62F6DCB5961C}"/>
          </ac:spMkLst>
        </pc:spChg>
        <pc:spChg chg="add mod">
          <ac:chgData name="Lisa Austin" userId="ed765109-2205-4f53-a549-6575500e7528" providerId="ADAL" clId="{712FBA64-1ED3-48A8-8AA6-9EFD2BEEEA5A}" dt="2026-02-27T17:31:17.279" v="74" actId="1076"/>
          <ac:spMkLst>
            <pc:docMk/>
            <pc:sldMk cId="2467177770" sldId="351"/>
            <ac:spMk id="6" creationId="{F20A4568-2652-5EA4-1F97-1732578B451E}"/>
          </ac:spMkLst>
        </pc:spChg>
      </pc:sldChg>
      <pc:sldChg chg="ord">
        <pc:chgData name="Lisa Austin" userId="ed765109-2205-4f53-a549-6575500e7528" providerId="ADAL" clId="{712FBA64-1ED3-48A8-8AA6-9EFD2BEEEA5A}" dt="2026-02-27T20:20:03.776" v="1219"/>
        <pc:sldMkLst>
          <pc:docMk/>
          <pc:sldMk cId="864156770" sldId="357"/>
        </pc:sldMkLst>
      </pc:sldChg>
      <pc:sldChg chg="modSp mod">
        <pc:chgData name="Lisa Austin" userId="ed765109-2205-4f53-a549-6575500e7528" providerId="ADAL" clId="{712FBA64-1ED3-48A8-8AA6-9EFD2BEEEA5A}" dt="2026-02-27T20:53:32.974" v="1615" actId="13926"/>
        <pc:sldMkLst>
          <pc:docMk/>
          <pc:sldMk cId="273577513" sldId="360"/>
        </pc:sldMkLst>
        <pc:spChg chg="mod">
          <ac:chgData name="Lisa Austin" userId="ed765109-2205-4f53-a549-6575500e7528" providerId="ADAL" clId="{712FBA64-1ED3-48A8-8AA6-9EFD2BEEEA5A}" dt="2026-02-27T20:53:32.974" v="1615" actId="13926"/>
          <ac:spMkLst>
            <pc:docMk/>
            <pc:sldMk cId="273577513" sldId="360"/>
            <ac:spMk id="2" creationId="{DAB6D77C-D645-486B-ABEA-6EB32DA4ABAD}"/>
          </ac:spMkLst>
        </pc:spChg>
      </pc:sldChg>
      <pc:sldChg chg="modSp mod">
        <pc:chgData name="Lisa Austin" userId="ed765109-2205-4f53-a549-6575500e7528" providerId="ADAL" clId="{712FBA64-1ED3-48A8-8AA6-9EFD2BEEEA5A}" dt="2026-02-27T21:29:39.615" v="1915" actId="6549"/>
        <pc:sldMkLst>
          <pc:docMk/>
          <pc:sldMk cId="734561615" sldId="363"/>
        </pc:sldMkLst>
        <pc:spChg chg="mod">
          <ac:chgData name="Lisa Austin" userId="ed765109-2205-4f53-a549-6575500e7528" providerId="ADAL" clId="{712FBA64-1ED3-48A8-8AA6-9EFD2BEEEA5A}" dt="2026-02-27T21:29:39.615" v="1915" actId="6549"/>
          <ac:spMkLst>
            <pc:docMk/>
            <pc:sldMk cId="734561615" sldId="363"/>
            <ac:spMk id="10" creationId="{FF59DA8C-DC11-4A7E-81C5-6F113B011716}"/>
          </ac:spMkLst>
        </pc:spChg>
      </pc:sldChg>
      <pc:sldChg chg="ord">
        <pc:chgData name="Lisa Austin" userId="ed765109-2205-4f53-a549-6575500e7528" providerId="ADAL" clId="{712FBA64-1ED3-48A8-8AA6-9EFD2BEEEA5A}" dt="2026-02-27T18:01:47.603" v="940"/>
        <pc:sldMkLst>
          <pc:docMk/>
          <pc:sldMk cId="1545282843" sldId="1032"/>
        </pc:sldMkLst>
      </pc:sldChg>
      <pc:sldChg chg="ord">
        <pc:chgData name="Lisa Austin" userId="ed765109-2205-4f53-a549-6575500e7528" providerId="ADAL" clId="{712FBA64-1ED3-48A8-8AA6-9EFD2BEEEA5A}" dt="2026-02-27T18:01:45.219" v="938"/>
        <pc:sldMkLst>
          <pc:docMk/>
          <pc:sldMk cId="90341923" sldId="1033"/>
        </pc:sldMkLst>
      </pc:sldChg>
      <pc:sldChg chg="modSp mod">
        <pc:chgData name="Lisa Austin" userId="ed765109-2205-4f53-a549-6575500e7528" providerId="ADAL" clId="{712FBA64-1ED3-48A8-8AA6-9EFD2BEEEA5A}" dt="2026-02-27T20:23:39.869" v="1258" actId="20577"/>
        <pc:sldMkLst>
          <pc:docMk/>
          <pc:sldMk cId="1848864548" sldId="1034"/>
        </pc:sldMkLst>
        <pc:spChg chg="mod">
          <ac:chgData name="Lisa Austin" userId="ed765109-2205-4f53-a549-6575500e7528" providerId="ADAL" clId="{712FBA64-1ED3-48A8-8AA6-9EFD2BEEEA5A}" dt="2026-02-27T20:23:39.869" v="1258" actId="20577"/>
          <ac:spMkLst>
            <pc:docMk/>
            <pc:sldMk cId="1848864548" sldId="1034"/>
            <ac:spMk id="2" creationId="{9BD9FEE8-C09D-AE28-C913-0505F50129A1}"/>
          </ac:spMkLst>
        </pc:spChg>
      </pc:sldChg>
      <pc:sldChg chg="modSp mod">
        <pc:chgData name="Lisa Austin" userId="ed765109-2205-4f53-a549-6575500e7528" providerId="ADAL" clId="{712FBA64-1ED3-48A8-8AA6-9EFD2BEEEA5A}" dt="2026-02-27T20:06:22.790" v="1081" actId="27636"/>
        <pc:sldMkLst>
          <pc:docMk/>
          <pc:sldMk cId="239332159" sldId="1035"/>
        </pc:sldMkLst>
        <pc:spChg chg="mod">
          <ac:chgData name="Lisa Austin" userId="ed765109-2205-4f53-a549-6575500e7528" providerId="ADAL" clId="{712FBA64-1ED3-48A8-8AA6-9EFD2BEEEA5A}" dt="2026-02-27T20:06:22.790" v="1081" actId="27636"/>
          <ac:spMkLst>
            <pc:docMk/>
            <pc:sldMk cId="239332159" sldId="1035"/>
            <ac:spMk id="2" creationId="{3766B955-56DA-A953-4EF4-20FBEA106071}"/>
          </ac:spMkLst>
        </pc:spChg>
        <pc:spChg chg="mod">
          <ac:chgData name="Lisa Austin" userId="ed765109-2205-4f53-a549-6575500e7528" providerId="ADAL" clId="{712FBA64-1ED3-48A8-8AA6-9EFD2BEEEA5A}" dt="2026-02-27T18:53:06.110" v="1052" actId="115"/>
          <ac:spMkLst>
            <pc:docMk/>
            <pc:sldMk cId="239332159" sldId="1035"/>
            <ac:spMk id="3" creationId="{65D37780-34C3-3941-5BAC-E8769B66E4AD}"/>
          </ac:spMkLst>
        </pc:spChg>
      </pc:sldChg>
      <pc:sldChg chg="add">
        <pc:chgData name="Lisa Austin" userId="ed765109-2205-4f53-a549-6575500e7528" providerId="ADAL" clId="{712FBA64-1ED3-48A8-8AA6-9EFD2BEEEA5A}" dt="2026-02-27T20:35:17.285" v="1482"/>
        <pc:sldMkLst>
          <pc:docMk/>
          <pc:sldMk cId="3873866213" sldId="1036"/>
        </pc:sldMkLst>
      </pc:sldChg>
      <pc:sldChg chg="mod ord modShow">
        <pc:chgData name="Lisa Austin" userId="ed765109-2205-4f53-a549-6575500e7528" providerId="ADAL" clId="{712FBA64-1ED3-48A8-8AA6-9EFD2BEEEA5A}" dt="2026-02-27T20:53:05.169" v="1612"/>
        <pc:sldMkLst>
          <pc:docMk/>
          <pc:sldMk cId="2498819635" sldId="1039"/>
        </pc:sldMkLst>
      </pc:sldChg>
      <pc:sldChg chg="mod modShow">
        <pc:chgData name="Lisa Austin" userId="ed765109-2205-4f53-a549-6575500e7528" providerId="ADAL" clId="{712FBA64-1ED3-48A8-8AA6-9EFD2BEEEA5A}" dt="2026-02-27T20:15:36.935" v="1197" actId="729"/>
        <pc:sldMkLst>
          <pc:docMk/>
          <pc:sldMk cId="0" sldId="1040"/>
        </pc:sldMkLst>
      </pc:sldChg>
      <pc:sldChg chg="mod modShow">
        <pc:chgData name="Lisa Austin" userId="ed765109-2205-4f53-a549-6575500e7528" providerId="ADAL" clId="{712FBA64-1ED3-48A8-8AA6-9EFD2BEEEA5A}" dt="2026-02-27T20:15:41.043" v="1198" actId="729"/>
        <pc:sldMkLst>
          <pc:docMk/>
          <pc:sldMk cId="0" sldId="1041"/>
        </pc:sldMkLst>
      </pc:sldChg>
      <pc:sldChg chg="modSp add">
        <pc:chgData name="Lisa Austin" userId="ed765109-2205-4f53-a549-6575500e7528" providerId="ADAL" clId="{712FBA64-1ED3-48A8-8AA6-9EFD2BEEEA5A}" dt="2026-02-27T17:17:04.708" v="19"/>
        <pc:sldMkLst>
          <pc:docMk/>
          <pc:sldMk cId="711894501" sldId="2147472059"/>
        </pc:sldMkLst>
        <pc:graphicFrameChg chg="mod">
          <ac:chgData name="Lisa Austin" userId="ed765109-2205-4f53-a549-6575500e7528" providerId="ADAL" clId="{712FBA64-1ED3-48A8-8AA6-9EFD2BEEEA5A}" dt="2026-02-27T17:17:04.708" v="19"/>
          <ac:graphicFrameMkLst>
            <pc:docMk/>
            <pc:sldMk cId="711894501" sldId="2147472059"/>
            <ac:graphicFrameMk id="16" creationId="{4C5BED97-39DE-4978-D5D2-E0BA167456B4}"/>
          </ac:graphicFrameMkLst>
        </pc:graphicFrameChg>
      </pc:sldChg>
      <pc:sldChg chg="add">
        <pc:chgData name="Lisa Austin" userId="ed765109-2205-4f53-a549-6575500e7528" providerId="ADAL" clId="{712FBA64-1ED3-48A8-8AA6-9EFD2BEEEA5A}" dt="2026-02-27T17:24:34.322" v="46"/>
        <pc:sldMkLst>
          <pc:docMk/>
          <pc:sldMk cId="2764813604" sldId="2147472074"/>
        </pc:sldMkLst>
      </pc:sldChg>
      <pc:sldChg chg="add">
        <pc:chgData name="Lisa Austin" userId="ed765109-2205-4f53-a549-6575500e7528" providerId="ADAL" clId="{712FBA64-1ED3-48A8-8AA6-9EFD2BEEEA5A}" dt="2026-02-27T17:26:43.419" v="49"/>
        <pc:sldMkLst>
          <pc:docMk/>
          <pc:sldMk cId="342464308" sldId="2147472075"/>
        </pc:sldMkLst>
      </pc:sldChg>
      <pc:sldChg chg="add">
        <pc:chgData name="Lisa Austin" userId="ed765109-2205-4f53-a549-6575500e7528" providerId="ADAL" clId="{712FBA64-1ED3-48A8-8AA6-9EFD2BEEEA5A}" dt="2026-02-27T17:27:45.848" v="51"/>
        <pc:sldMkLst>
          <pc:docMk/>
          <pc:sldMk cId="1230947002" sldId="2147472076"/>
        </pc:sldMkLst>
      </pc:sldChg>
      <pc:sldChg chg="add">
        <pc:chgData name="Lisa Austin" userId="ed765109-2205-4f53-a549-6575500e7528" providerId="ADAL" clId="{712FBA64-1ED3-48A8-8AA6-9EFD2BEEEA5A}" dt="2026-02-27T17:28:25.271" v="53"/>
        <pc:sldMkLst>
          <pc:docMk/>
          <pc:sldMk cId="853078766" sldId="2147472077"/>
        </pc:sldMkLst>
      </pc:sldChg>
      <pc:sldChg chg="add">
        <pc:chgData name="Lisa Austin" userId="ed765109-2205-4f53-a549-6575500e7528" providerId="ADAL" clId="{712FBA64-1ED3-48A8-8AA6-9EFD2BEEEA5A}" dt="2026-02-27T17:29:11.749" v="55"/>
        <pc:sldMkLst>
          <pc:docMk/>
          <pc:sldMk cId="670328758" sldId="2147479428"/>
        </pc:sldMkLst>
      </pc:sldChg>
      <pc:sldChg chg="add">
        <pc:chgData name="Lisa Austin" userId="ed765109-2205-4f53-a549-6575500e7528" providerId="ADAL" clId="{712FBA64-1ED3-48A8-8AA6-9EFD2BEEEA5A}" dt="2026-02-27T17:23:11.977" v="42"/>
        <pc:sldMkLst>
          <pc:docMk/>
          <pc:sldMk cId="3683515128" sldId="2147482640"/>
        </pc:sldMkLst>
      </pc:sldChg>
      <pc:sldChg chg="add">
        <pc:chgData name="Lisa Austin" userId="ed765109-2205-4f53-a549-6575500e7528" providerId="ADAL" clId="{712FBA64-1ED3-48A8-8AA6-9EFD2BEEEA5A}" dt="2026-02-27T17:25:22.390" v="47"/>
        <pc:sldMkLst>
          <pc:docMk/>
          <pc:sldMk cId="2555072590" sldId="2147482641"/>
        </pc:sldMkLst>
      </pc:sldChg>
      <pc:sldChg chg="add">
        <pc:chgData name="Lisa Austin" userId="ed765109-2205-4f53-a549-6575500e7528" providerId="ADAL" clId="{712FBA64-1ED3-48A8-8AA6-9EFD2BEEEA5A}" dt="2026-02-27T17:26:00.019" v="48"/>
        <pc:sldMkLst>
          <pc:docMk/>
          <pc:sldMk cId="4079748533" sldId="2147482642"/>
        </pc:sldMkLst>
      </pc:sldChg>
      <pc:sldChg chg="add">
        <pc:chgData name="Lisa Austin" userId="ed765109-2205-4f53-a549-6575500e7528" providerId="ADAL" clId="{712FBA64-1ED3-48A8-8AA6-9EFD2BEEEA5A}" dt="2026-02-27T17:28:04.006" v="52"/>
        <pc:sldMkLst>
          <pc:docMk/>
          <pc:sldMk cId="3425349408" sldId="2147482643"/>
        </pc:sldMkLst>
      </pc:sldChg>
      <pc:sldChg chg="add">
        <pc:chgData name="Lisa Austin" userId="ed765109-2205-4f53-a549-6575500e7528" providerId="ADAL" clId="{712FBA64-1ED3-48A8-8AA6-9EFD2BEEEA5A}" dt="2026-02-27T17:28:45.142" v="54"/>
        <pc:sldMkLst>
          <pc:docMk/>
          <pc:sldMk cId="1361935184" sldId="2147482644"/>
        </pc:sldMkLst>
      </pc:sldChg>
      <pc:sldChg chg="addSp delSp modSp new mod modClrScheme chgLayout">
        <pc:chgData name="Lisa Austin" userId="ed765109-2205-4f53-a549-6575500e7528" providerId="ADAL" clId="{712FBA64-1ED3-48A8-8AA6-9EFD2BEEEA5A}" dt="2026-02-27T18:00:55.134" v="936" actId="6549"/>
        <pc:sldMkLst>
          <pc:docMk/>
          <pc:sldMk cId="254516114" sldId="2147482645"/>
        </pc:sldMkLst>
        <pc:spChg chg="mod">
          <ac:chgData name="Lisa Austin" userId="ed765109-2205-4f53-a549-6575500e7528" providerId="ADAL" clId="{712FBA64-1ED3-48A8-8AA6-9EFD2BEEEA5A}" dt="2026-02-27T18:00:55.134" v="936" actId="6549"/>
          <ac:spMkLst>
            <pc:docMk/>
            <pc:sldMk cId="254516114" sldId="2147482645"/>
            <ac:spMk id="2" creationId="{7B69335C-9BFD-C7FE-784A-DBE71B78CF24}"/>
          </ac:spMkLst>
        </pc:spChg>
        <pc:spChg chg="mod ord">
          <ac:chgData name="Lisa Austin" userId="ed765109-2205-4f53-a549-6575500e7528" providerId="ADAL" clId="{712FBA64-1ED3-48A8-8AA6-9EFD2BEEEA5A}" dt="2026-02-27T17:55:15.659" v="714" actId="122"/>
          <ac:spMkLst>
            <pc:docMk/>
            <pc:sldMk cId="254516114" sldId="2147482645"/>
            <ac:spMk id="3" creationId="{C6F7D1A9-C824-F773-2D96-7829015B5E4E}"/>
          </ac:spMkLst>
        </pc:spChg>
        <pc:spChg chg="mod">
          <ac:chgData name="Lisa Austin" userId="ed765109-2205-4f53-a549-6575500e7528" providerId="ADAL" clId="{712FBA64-1ED3-48A8-8AA6-9EFD2BEEEA5A}" dt="2026-02-27T17:39:51.293" v="316" actId="26606"/>
          <ac:spMkLst>
            <pc:docMk/>
            <pc:sldMk cId="254516114" sldId="2147482645"/>
            <ac:spMk id="4" creationId="{E53EA30F-FBF3-DD83-BC56-D9B93D43C151}"/>
          </ac:spMkLst>
        </pc:spChg>
        <pc:spChg chg="mod">
          <ac:chgData name="Lisa Austin" userId="ed765109-2205-4f53-a549-6575500e7528" providerId="ADAL" clId="{712FBA64-1ED3-48A8-8AA6-9EFD2BEEEA5A}" dt="2026-02-27T17:39:51.293" v="316" actId="26606"/>
          <ac:spMkLst>
            <pc:docMk/>
            <pc:sldMk cId="254516114" sldId="2147482645"/>
            <ac:spMk id="5" creationId="{95745F28-4A2D-DF77-C322-1756B12D4D10}"/>
          </ac:spMkLst>
        </pc:spChg>
        <pc:spChg chg="add mod">
          <ac:chgData name="Lisa Austin" userId="ed765109-2205-4f53-a549-6575500e7528" providerId="ADAL" clId="{712FBA64-1ED3-48A8-8AA6-9EFD2BEEEA5A}" dt="2026-02-27T17:49:51.444" v="538" actId="20577"/>
          <ac:spMkLst>
            <pc:docMk/>
            <pc:sldMk cId="254516114" sldId="2147482645"/>
            <ac:spMk id="13" creationId="{0EC5861E-84F7-04F8-BD2A-7503F1A58160}"/>
          </ac:spMkLst>
        </pc:spChg>
        <pc:picChg chg="add mod ord">
          <ac:chgData name="Lisa Austin" userId="ed765109-2205-4f53-a549-6575500e7528" providerId="ADAL" clId="{712FBA64-1ED3-48A8-8AA6-9EFD2BEEEA5A}" dt="2026-02-27T17:48:28.696" v="528" actId="1076"/>
          <ac:picMkLst>
            <pc:docMk/>
            <pc:sldMk cId="254516114" sldId="2147482645"/>
            <ac:picMk id="12" creationId="{B31EDDE4-EBC2-FDDB-C6CA-3628B8448B55}"/>
          </ac:picMkLst>
        </pc:picChg>
        <pc:picChg chg="add mod">
          <ac:chgData name="Lisa Austin" userId="ed765109-2205-4f53-a549-6575500e7528" providerId="ADAL" clId="{712FBA64-1ED3-48A8-8AA6-9EFD2BEEEA5A}" dt="2026-02-27T17:49:46.349" v="536" actId="14100"/>
          <ac:picMkLst>
            <pc:docMk/>
            <pc:sldMk cId="254516114" sldId="2147482645"/>
            <ac:picMk id="15" creationId="{EF5076ED-1598-D033-74D1-CD515BA0B34F}"/>
          </ac:picMkLst>
        </pc:picChg>
      </pc:sldChg>
      <pc:sldChg chg="modSp add mod ord">
        <pc:chgData name="Lisa Austin" userId="ed765109-2205-4f53-a549-6575500e7528" providerId="ADAL" clId="{712FBA64-1ED3-48A8-8AA6-9EFD2BEEEA5A}" dt="2026-02-27T20:26:52.145" v="1367" actId="20577"/>
        <pc:sldMkLst>
          <pc:docMk/>
          <pc:sldMk cId="166951162" sldId="2147482647"/>
        </pc:sldMkLst>
        <pc:spChg chg="mod">
          <ac:chgData name="Lisa Austin" userId="ed765109-2205-4f53-a549-6575500e7528" providerId="ADAL" clId="{712FBA64-1ED3-48A8-8AA6-9EFD2BEEEA5A}" dt="2026-02-27T20:19:09.284" v="1215" actId="33524"/>
          <ac:spMkLst>
            <pc:docMk/>
            <pc:sldMk cId="166951162" sldId="2147482647"/>
            <ac:spMk id="3" creationId="{30D9982A-85A9-C210-AB59-DBDEC51CEE70}"/>
          </ac:spMkLst>
        </pc:spChg>
        <pc:spChg chg="mod">
          <ac:chgData name="Lisa Austin" userId="ed765109-2205-4f53-a549-6575500e7528" providerId="ADAL" clId="{712FBA64-1ED3-48A8-8AA6-9EFD2BEEEA5A}" dt="2026-02-27T20:26:52.145" v="1367" actId="20577"/>
          <ac:spMkLst>
            <pc:docMk/>
            <pc:sldMk cId="166951162" sldId="2147482647"/>
            <ac:spMk id="6" creationId="{2ADE38A2-F5C7-2B3F-8914-28203ACCCB91}"/>
          </ac:spMkLst>
        </pc:spChg>
      </pc:sldChg>
      <pc:sldChg chg="modSp add mod ord">
        <pc:chgData name="Lisa Austin" userId="ed765109-2205-4f53-a549-6575500e7528" providerId="ADAL" clId="{712FBA64-1ED3-48A8-8AA6-9EFD2BEEEA5A}" dt="2026-02-27T20:52:26.127" v="1608" actId="20577"/>
        <pc:sldMkLst>
          <pc:docMk/>
          <pc:sldMk cId="2646301863" sldId="2147482648"/>
        </pc:sldMkLst>
        <pc:spChg chg="mod">
          <ac:chgData name="Lisa Austin" userId="ed765109-2205-4f53-a549-6575500e7528" providerId="ADAL" clId="{712FBA64-1ED3-48A8-8AA6-9EFD2BEEEA5A}" dt="2026-02-27T20:52:26.127" v="1608" actId="20577"/>
          <ac:spMkLst>
            <pc:docMk/>
            <pc:sldMk cId="2646301863" sldId="2147482648"/>
            <ac:spMk id="6" creationId="{BE4595D0-30A0-77F6-C548-124298A4DE1B}"/>
          </ac:spMkLst>
        </pc:spChg>
      </pc:sldChg>
      <pc:sldChg chg="modSp add mod">
        <pc:chgData name="Lisa Austin" userId="ed765109-2205-4f53-a549-6575500e7528" providerId="ADAL" clId="{712FBA64-1ED3-48A8-8AA6-9EFD2BEEEA5A}" dt="2026-02-27T20:47:29.501" v="1520" actId="255"/>
        <pc:sldMkLst>
          <pc:docMk/>
          <pc:sldMk cId="640235207" sldId="2147482649"/>
        </pc:sldMkLst>
        <pc:spChg chg="mod">
          <ac:chgData name="Lisa Austin" userId="ed765109-2205-4f53-a549-6575500e7528" providerId="ADAL" clId="{712FBA64-1ED3-48A8-8AA6-9EFD2BEEEA5A}" dt="2026-02-27T20:41:23.547" v="1496" actId="20577"/>
          <ac:spMkLst>
            <pc:docMk/>
            <pc:sldMk cId="640235207" sldId="2147482649"/>
            <ac:spMk id="2" creationId="{B80BF043-27C4-9238-16FF-20B4BDA176B3}"/>
          </ac:spMkLst>
        </pc:spChg>
        <pc:spChg chg="mod">
          <ac:chgData name="Lisa Austin" userId="ed765109-2205-4f53-a549-6575500e7528" providerId="ADAL" clId="{712FBA64-1ED3-48A8-8AA6-9EFD2BEEEA5A}" dt="2026-02-27T20:47:29.501" v="1520" actId="255"/>
          <ac:spMkLst>
            <pc:docMk/>
            <pc:sldMk cId="640235207" sldId="2147482649"/>
            <ac:spMk id="3" creationId="{0E15CE5D-BCB0-396D-DC03-FED9EAC2BA06}"/>
          </ac:spMkLst>
        </pc:spChg>
        <pc:spChg chg="mod">
          <ac:chgData name="Lisa Austin" userId="ed765109-2205-4f53-a549-6575500e7528" providerId="ADAL" clId="{712FBA64-1ED3-48A8-8AA6-9EFD2BEEEA5A}" dt="2026-02-27T20:31:19.149" v="1481" actId="1076"/>
          <ac:spMkLst>
            <pc:docMk/>
            <pc:sldMk cId="640235207" sldId="2147482649"/>
            <ac:spMk id="6" creationId="{E11D30B8-93A4-DC3B-8E62-7A00553EA045}"/>
          </ac:spMkLst>
        </pc:spChg>
      </pc:sldChg>
      <pc:sldChg chg="modSp add mod ord">
        <pc:chgData name="Lisa Austin" userId="ed765109-2205-4f53-a549-6575500e7528" providerId="ADAL" clId="{712FBA64-1ED3-48A8-8AA6-9EFD2BEEEA5A}" dt="2026-02-27T20:30:18.631" v="1444" actId="5793"/>
        <pc:sldMkLst>
          <pc:docMk/>
          <pc:sldMk cId="2259478085" sldId="2147482650"/>
        </pc:sldMkLst>
        <pc:spChg chg="mod">
          <ac:chgData name="Lisa Austin" userId="ed765109-2205-4f53-a549-6575500e7528" providerId="ADAL" clId="{712FBA64-1ED3-48A8-8AA6-9EFD2BEEEA5A}" dt="2026-02-27T20:30:18.631" v="1444" actId="5793"/>
          <ac:spMkLst>
            <pc:docMk/>
            <pc:sldMk cId="2259478085" sldId="2147482650"/>
            <ac:spMk id="2" creationId="{867E6F44-5CC8-2767-369D-008A93850DD7}"/>
          </ac:spMkLst>
        </pc:spChg>
        <pc:spChg chg="mod">
          <ac:chgData name="Lisa Austin" userId="ed765109-2205-4f53-a549-6575500e7528" providerId="ADAL" clId="{712FBA64-1ED3-48A8-8AA6-9EFD2BEEEA5A}" dt="2026-02-27T20:29:42.107" v="1437" actId="122"/>
          <ac:spMkLst>
            <pc:docMk/>
            <pc:sldMk cId="2259478085" sldId="2147482650"/>
            <ac:spMk id="3" creationId="{F06E7570-A8EC-D242-D661-5B37DB944D20}"/>
          </ac:spMkLst>
        </pc:spChg>
      </pc:sldChg>
      <pc:sldChg chg="modSp new mod ord">
        <pc:chgData name="Lisa Austin" userId="ed765109-2205-4f53-a549-6575500e7528" providerId="ADAL" clId="{712FBA64-1ED3-48A8-8AA6-9EFD2BEEEA5A}" dt="2026-02-27T20:51:32.737" v="1575" actId="207"/>
        <pc:sldMkLst>
          <pc:docMk/>
          <pc:sldMk cId="3981193916" sldId="2147482651"/>
        </pc:sldMkLst>
        <pc:spChg chg="mod">
          <ac:chgData name="Lisa Austin" userId="ed765109-2205-4f53-a549-6575500e7528" providerId="ADAL" clId="{712FBA64-1ED3-48A8-8AA6-9EFD2BEEEA5A}" dt="2026-02-27T20:51:32.737" v="1575" actId="207"/>
          <ac:spMkLst>
            <pc:docMk/>
            <pc:sldMk cId="3981193916" sldId="2147482651"/>
            <ac:spMk id="2" creationId="{04CB8DAD-EBAC-CBE3-FCF1-899A40B91EEE}"/>
          </ac:spMkLst>
        </pc:spChg>
      </pc:sldChg>
      <pc:sldChg chg="modSp new mod">
        <pc:chgData name="Lisa Austin" userId="ed765109-2205-4f53-a549-6575500e7528" providerId="ADAL" clId="{712FBA64-1ED3-48A8-8AA6-9EFD2BEEEA5A}" dt="2026-03-02T18:32:55.920" v="2062" actId="20577"/>
        <pc:sldMkLst>
          <pc:docMk/>
          <pc:sldMk cId="1028663345" sldId="2147482652"/>
        </pc:sldMkLst>
        <pc:spChg chg="mod">
          <ac:chgData name="Lisa Austin" userId="ed765109-2205-4f53-a549-6575500e7528" providerId="ADAL" clId="{712FBA64-1ED3-48A8-8AA6-9EFD2BEEEA5A}" dt="2026-03-02T18:32:55.920" v="2062" actId="20577"/>
          <ac:spMkLst>
            <pc:docMk/>
            <pc:sldMk cId="1028663345" sldId="2147482652"/>
            <ac:spMk id="2" creationId="{9DC4FB1E-6059-A11D-AC17-9F976543E6B1}"/>
          </ac:spMkLst>
        </pc:spChg>
      </pc:sldChg>
      <pc:sldChg chg="modSp new mod">
        <pc:chgData name="Lisa Austin" userId="ed765109-2205-4f53-a549-6575500e7528" providerId="ADAL" clId="{712FBA64-1ED3-48A8-8AA6-9EFD2BEEEA5A}" dt="2026-02-27T21:28:16.833" v="1902" actId="207"/>
        <pc:sldMkLst>
          <pc:docMk/>
          <pc:sldMk cId="4063806489" sldId="2147482653"/>
        </pc:sldMkLst>
        <pc:spChg chg="mod">
          <ac:chgData name="Lisa Austin" userId="ed765109-2205-4f53-a549-6575500e7528" providerId="ADAL" clId="{712FBA64-1ED3-48A8-8AA6-9EFD2BEEEA5A}" dt="2026-02-27T21:28:16.833" v="1902" actId="207"/>
          <ac:spMkLst>
            <pc:docMk/>
            <pc:sldMk cId="4063806489" sldId="2147482653"/>
            <ac:spMk id="2" creationId="{0B68943C-6F8E-7460-E0BC-9FB01B31BC93}"/>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200" b="1" i="1"/>
            <a:t>Positive Impressions:</a:t>
          </a:r>
        </a:p>
        <a:p>
          <a:r>
            <a:rPr lang="en-US" sz="1200" b="1" i="1"/>
            <a:t>Environmental</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promote a quiet environment</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always clean our hands before and after contact with a patient , equipment, and their environment.</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create a safe workspace and “</a:t>
          </a:r>
          <a:r>
            <a:rPr lang="en-US" b="1"/>
            <a:t>speak up</a:t>
          </a:r>
          <a:r>
            <a:rPr lang="en-US"/>
            <a:t>: whenever we have a safety concern</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200" b="1" i="1"/>
            <a:t>Positive Impressions:</a:t>
          </a:r>
        </a:p>
        <a:p>
          <a:r>
            <a:rPr lang="en-US" sz="1200" b="1" i="1"/>
            <a:t>Environmental</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take ownership for keeping our environment clean.</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eat and drink in designated places.</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put equipment away and store it properly.</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600" b="1" i="1"/>
            <a:t>Service Recovery</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listen attentively when speaking with an upset customer.</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lower our voice, make eye contact and use extreme courtesy.</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offer personal help and take action even when rules are barriers.</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600" b="1" i="1"/>
            <a:t>Service Recovery</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always assume a solution can be reached.</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never make excuses or place blame when handling complaints.</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are empowered to address complaints and seek help when required.</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9F7CDB-C98A-45D8-A719-E165D148C6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51BB85-87CC-4661-A7EA-42C5D1B51DE8}">
      <dgm:prSet/>
      <dgm:spPr/>
      <dgm:t>
        <a:bodyPr/>
        <a:lstStyle/>
        <a:p>
          <a:pPr>
            <a:lnSpc>
              <a:spcPct val="100000"/>
            </a:lnSpc>
          </a:pPr>
          <a:r>
            <a:rPr lang="en-US" b="1"/>
            <a:t>Efficiency</a:t>
          </a:r>
          <a:r>
            <a:rPr lang="en-US"/>
            <a:t> - Less Stress, More Time: “I used to spend so much time fixing miscommunications. Now, with ICARE, I feel like I’m getting it right the first time.”</a:t>
          </a:r>
        </a:p>
      </dgm:t>
    </dgm:pt>
    <dgm:pt modelId="{0B17040B-A139-4872-B30C-C5A7AE6FC60C}" type="parTrans" cxnId="{4C47A787-60E7-4584-B10F-81C6C36057EC}">
      <dgm:prSet/>
      <dgm:spPr/>
      <dgm:t>
        <a:bodyPr/>
        <a:lstStyle/>
        <a:p>
          <a:endParaRPr lang="en-US"/>
        </a:p>
      </dgm:t>
    </dgm:pt>
    <dgm:pt modelId="{510AA79C-1F17-4D5F-9054-4AC031BC19D1}" type="sibTrans" cxnId="{4C47A787-60E7-4584-B10F-81C6C36057EC}">
      <dgm:prSet/>
      <dgm:spPr/>
      <dgm:t>
        <a:bodyPr/>
        <a:lstStyle/>
        <a:p>
          <a:endParaRPr lang="en-US"/>
        </a:p>
      </dgm:t>
    </dgm:pt>
    <dgm:pt modelId="{2EA07395-FDF6-4216-A450-524C3C53BCCD}">
      <dgm:prSet/>
      <dgm:spPr/>
      <dgm:t>
        <a:bodyPr/>
        <a:lstStyle/>
        <a:p>
          <a:pPr>
            <a:lnSpc>
              <a:spcPct val="100000"/>
            </a:lnSpc>
          </a:pPr>
          <a:r>
            <a:rPr lang="en-US" b="1"/>
            <a:t>Empowerment</a:t>
          </a:r>
          <a:r>
            <a:rPr lang="en-US"/>
            <a:t> - Confidence in Every Conversation: “I feel more in control, even in emotionally charged situations. ICARE helps me stay grounded and professional.”</a:t>
          </a:r>
        </a:p>
      </dgm:t>
    </dgm:pt>
    <dgm:pt modelId="{81F6A8D4-19D2-4133-BFE9-8C906E700A1D}" type="parTrans" cxnId="{48E356FE-ABA7-4482-B396-C9CB79C23153}">
      <dgm:prSet/>
      <dgm:spPr/>
      <dgm:t>
        <a:bodyPr/>
        <a:lstStyle/>
        <a:p>
          <a:endParaRPr lang="en-US"/>
        </a:p>
      </dgm:t>
    </dgm:pt>
    <dgm:pt modelId="{02FA2781-5FB8-45C9-8E53-86EF5277E37E}" type="sibTrans" cxnId="{48E356FE-ABA7-4482-B396-C9CB79C23153}">
      <dgm:prSet/>
      <dgm:spPr/>
      <dgm:t>
        <a:bodyPr/>
        <a:lstStyle/>
        <a:p>
          <a:endParaRPr lang="en-US"/>
        </a:p>
      </dgm:t>
    </dgm:pt>
    <dgm:pt modelId="{15048D75-063D-462F-8514-8AE201864F06}">
      <dgm:prSet/>
      <dgm:spPr/>
      <dgm:t>
        <a:bodyPr/>
        <a:lstStyle/>
        <a:p>
          <a:pPr>
            <a:lnSpc>
              <a:spcPct val="100000"/>
            </a:lnSpc>
          </a:pPr>
          <a:r>
            <a:rPr lang="en-US" b="1"/>
            <a:t>Professionalism</a:t>
          </a:r>
          <a:r>
            <a:rPr lang="en-US"/>
            <a:t> - Living Our Values: “Patients notice when we’re intentional. ICARE helps me show that I care, not just say it.”</a:t>
          </a:r>
        </a:p>
      </dgm:t>
    </dgm:pt>
    <dgm:pt modelId="{4FD9A066-1611-48BD-AE35-F7FB036CB96F}" type="parTrans" cxnId="{2B7396CD-D111-4585-80B5-B8438644CD1B}">
      <dgm:prSet/>
      <dgm:spPr/>
      <dgm:t>
        <a:bodyPr/>
        <a:lstStyle/>
        <a:p>
          <a:endParaRPr lang="en-US"/>
        </a:p>
      </dgm:t>
    </dgm:pt>
    <dgm:pt modelId="{4FDFF9F3-6C78-49F0-9CD6-F2FFD757D358}" type="sibTrans" cxnId="{2B7396CD-D111-4585-80B5-B8438644CD1B}">
      <dgm:prSet/>
      <dgm:spPr/>
      <dgm:t>
        <a:bodyPr/>
        <a:lstStyle/>
        <a:p>
          <a:endParaRPr lang="en-US"/>
        </a:p>
      </dgm:t>
    </dgm:pt>
    <dgm:pt modelId="{F00FD0D6-1729-4BA0-85C4-A7CD5F383F34}">
      <dgm:prSet/>
      <dgm:spPr/>
      <dgm:t>
        <a:bodyPr/>
        <a:lstStyle/>
        <a:p>
          <a:pPr>
            <a:lnSpc>
              <a:spcPct val="100000"/>
            </a:lnSpc>
          </a:pPr>
          <a:r>
            <a:rPr lang="en-US" b="1"/>
            <a:t>Patient Experience </a:t>
          </a:r>
          <a:r>
            <a:rPr lang="en-US"/>
            <a:t>- Making People Feel Seen: “I had a patient tell me, ‘You made me feel like a person, not a number.’ That’s the power of ICARE.”</a:t>
          </a:r>
        </a:p>
      </dgm:t>
    </dgm:pt>
    <dgm:pt modelId="{56FF0086-B817-41CA-A379-799E2434FF5F}" type="parTrans" cxnId="{DF3734DC-D737-4BBD-B7F8-57F54708EC97}">
      <dgm:prSet/>
      <dgm:spPr/>
      <dgm:t>
        <a:bodyPr/>
        <a:lstStyle/>
        <a:p>
          <a:endParaRPr lang="en-US"/>
        </a:p>
      </dgm:t>
    </dgm:pt>
    <dgm:pt modelId="{F16ED58C-DF39-4656-B303-8B237C0F88DD}" type="sibTrans" cxnId="{DF3734DC-D737-4BBD-B7F8-57F54708EC97}">
      <dgm:prSet/>
      <dgm:spPr/>
      <dgm:t>
        <a:bodyPr/>
        <a:lstStyle/>
        <a:p>
          <a:endParaRPr lang="en-US"/>
        </a:p>
      </dgm:t>
    </dgm:pt>
    <dgm:pt modelId="{1E976455-C60D-49FC-9A0D-4D3FAB577A93}" type="pres">
      <dgm:prSet presAssocID="{E59F7CDB-C98A-45D8-A719-E165D148C6B7}" presName="root" presStyleCnt="0">
        <dgm:presLayoutVars>
          <dgm:dir/>
          <dgm:resizeHandles val="exact"/>
        </dgm:presLayoutVars>
      </dgm:prSet>
      <dgm:spPr/>
    </dgm:pt>
    <dgm:pt modelId="{8E0F15A5-74F2-49DB-A806-6662E52B83C7}" type="pres">
      <dgm:prSet presAssocID="{E751BB85-87CC-4661-A7EA-42C5D1B51DE8}" presName="compNode" presStyleCnt="0"/>
      <dgm:spPr/>
    </dgm:pt>
    <dgm:pt modelId="{F032C818-A581-4124-86D4-220424758D3C}" type="pres">
      <dgm:prSet presAssocID="{E751BB85-87CC-4661-A7EA-42C5D1B51DE8}" presName="bgRect" presStyleLbl="bgShp" presStyleIdx="0" presStyleCnt="4"/>
      <dgm:spPr/>
    </dgm:pt>
    <dgm:pt modelId="{BC4CEF49-F656-4998-BF7F-9CC2DFBB733F}" type="pres">
      <dgm:prSet presAssocID="{E751BB85-87CC-4661-A7EA-42C5D1B51D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rench"/>
        </a:ext>
      </dgm:extLst>
    </dgm:pt>
    <dgm:pt modelId="{A8A671FC-A8A9-4489-A9EE-6AF3D183A59A}" type="pres">
      <dgm:prSet presAssocID="{E751BB85-87CC-4661-A7EA-42C5D1B51DE8}" presName="spaceRect" presStyleCnt="0"/>
      <dgm:spPr/>
    </dgm:pt>
    <dgm:pt modelId="{8CE0EE3B-1141-48F0-8CDC-84DC369ACEBB}" type="pres">
      <dgm:prSet presAssocID="{E751BB85-87CC-4661-A7EA-42C5D1B51DE8}" presName="parTx" presStyleLbl="revTx" presStyleIdx="0" presStyleCnt="4">
        <dgm:presLayoutVars>
          <dgm:chMax val="0"/>
          <dgm:chPref val="0"/>
        </dgm:presLayoutVars>
      </dgm:prSet>
      <dgm:spPr/>
    </dgm:pt>
    <dgm:pt modelId="{68B74109-940B-426A-95D5-5CD5C87717F0}" type="pres">
      <dgm:prSet presAssocID="{510AA79C-1F17-4D5F-9054-4AC031BC19D1}" presName="sibTrans" presStyleCnt="0"/>
      <dgm:spPr/>
    </dgm:pt>
    <dgm:pt modelId="{EC71F58D-2E0A-4062-96EB-5DBEDC0246FA}" type="pres">
      <dgm:prSet presAssocID="{2EA07395-FDF6-4216-A450-524C3C53BCCD}" presName="compNode" presStyleCnt="0"/>
      <dgm:spPr/>
    </dgm:pt>
    <dgm:pt modelId="{561C7160-5BE9-454F-8977-48731A245C78}" type="pres">
      <dgm:prSet presAssocID="{2EA07395-FDF6-4216-A450-524C3C53BCCD}" presName="bgRect" presStyleLbl="bgShp" presStyleIdx="1" presStyleCnt="4"/>
      <dgm:spPr/>
    </dgm:pt>
    <dgm:pt modelId="{27DDB5B0-7AAA-473E-8BCD-BB6C49AF6F38}" type="pres">
      <dgm:prSet presAssocID="{2EA07395-FDF6-4216-A450-524C3C53BC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2E415E47-1AB1-4641-8FB8-93D4573526B8}" type="pres">
      <dgm:prSet presAssocID="{2EA07395-FDF6-4216-A450-524C3C53BCCD}" presName="spaceRect" presStyleCnt="0"/>
      <dgm:spPr/>
    </dgm:pt>
    <dgm:pt modelId="{FEC4FD6C-5467-42BD-A24E-5284D112C997}" type="pres">
      <dgm:prSet presAssocID="{2EA07395-FDF6-4216-A450-524C3C53BCCD}" presName="parTx" presStyleLbl="revTx" presStyleIdx="1" presStyleCnt="4">
        <dgm:presLayoutVars>
          <dgm:chMax val="0"/>
          <dgm:chPref val="0"/>
        </dgm:presLayoutVars>
      </dgm:prSet>
      <dgm:spPr/>
    </dgm:pt>
    <dgm:pt modelId="{F862BADC-D783-43E3-8F75-2FAA56465DCB}" type="pres">
      <dgm:prSet presAssocID="{02FA2781-5FB8-45C9-8E53-86EF5277E37E}" presName="sibTrans" presStyleCnt="0"/>
      <dgm:spPr/>
    </dgm:pt>
    <dgm:pt modelId="{D99AE363-41AC-41D5-95BF-94BE53D69364}" type="pres">
      <dgm:prSet presAssocID="{15048D75-063D-462F-8514-8AE201864F06}" presName="compNode" presStyleCnt="0"/>
      <dgm:spPr/>
    </dgm:pt>
    <dgm:pt modelId="{36C3DA95-6138-44DE-93A9-92BF30B2297B}" type="pres">
      <dgm:prSet presAssocID="{15048D75-063D-462F-8514-8AE201864F06}" presName="bgRect" presStyleLbl="bgShp" presStyleIdx="2" presStyleCnt="4"/>
      <dgm:spPr/>
    </dgm:pt>
    <dgm:pt modelId="{DE139289-524C-443F-93EB-0788EAA1912C}" type="pres">
      <dgm:prSet presAssocID="{15048D75-063D-462F-8514-8AE201864F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sion chart"/>
        </a:ext>
      </dgm:extLst>
    </dgm:pt>
    <dgm:pt modelId="{1BAD22E6-8FB6-4A45-BEE6-812168A9D8C3}" type="pres">
      <dgm:prSet presAssocID="{15048D75-063D-462F-8514-8AE201864F06}" presName="spaceRect" presStyleCnt="0"/>
      <dgm:spPr/>
    </dgm:pt>
    <dgm:pt modelId="{499A6B25-69FB-4B21-B446-1444DA02B0D8}" type="pres">
      <dgm:prSet presAssocID="{15048D75-063D-462F-8514-8AE201864F06}" presName="parTx" presStyleLbl="revTx" presStyleIdx="2" presStyleCnt="4">
        <dgm:presLayoutVars>
          <dgm:chMax val="0"/>
          <dgm:chPref val="0"/>
        </dgm:presLayoutVars>
      </dgm:prSet>
      <dgm:spPr/>
    </dgm:pt>
    <dgm:pt modelId="{9370108B-7B36-4CC8-9BFF-2D550587334C}" type="pres">
      <dgm:prSet presAssocID="{4FDFF9F3-6C78-49F0-9CD6-F2FFD757D358}" presName="sibTrans" presStyleCnt="0"/>
      <dgm:spPr/>
    </dgm:pt>
    <dgm:pt modelId="{F56828CC-4198-4F97-8D58-F4CCFC4A9D8F}" type="pres">
      <dgm:prSet presAssocID="{F00FD0D6-1729-4BA0-85C4-A7CD5F383F34}" presName="compNode" presStyleCnt="0"/>
      <dgm:spPr/>
    </dgm:pt>
    <dgm:pt modelId="{6F464197-A5E3-4666-9C7D-718733730997}" type="pres">
      <dgm:prSet presAssocID="{F00FD0D6-1729-4BA0-85C4-A7CD5F383F34}" presName="bgRect" presStyleLbl="bgShp" presStyleIdx="3" presStyleCnt="4"/>
      <dgm:spPr/>
    </dgm:pt>
    <dgm:pt modelId="{0B439EBD-08F0-4E48-BDDF-80F60E76D320}" type="pres">
      <dgm:prSet presAssocID="{F00FD0D6-1729-4BA0-85C4-A7CD5F383F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ngue"/>
        </a:ext>
      </dgm:extLst>
    </dgm:pt>
    <dgm:pt modelId="{BA06EFEC-CCE0-4EC3-83A7-995E77A343D2}" type="pres">
      <dgm:prSet presAssocID="{F00FD0D6-1729-4BA0-85C4-A7CD5F383F34}" presName="spaceRect" presStyleCnt="0"/>
      <dgm:spPr/>
    </dgm:pt>
    <dgm:pt modelId="{994EAF49-79C8-4DDE-98FF-3459D727AAD5}" type="pres">
      <dgm:prSet presAssocID="{F00FD0D6-1729-4BA0-85C4-A7CD5F383F34}" presName="parTx" presStyleLbl="revTx" presStyleIdx="3" presStyleCnt="4">
        <dgm:presLayoutVars>
          <dgm:chMax val="0"/>
          <dgm:chPref val="0"/>
        </dgm:presLayoutVars>
      </dgm:prSet>
      <dgm:spPr/>
    </dgm:pt>
  </dgm:ptLst>
  <dgm:cxnLst>
    <dgm:cxn modelId="{644E0201-892A-4756-A5A7-436F45CE9237}" type="presOf" srcId="{F00FD0D6-1729-4BA0-85C4-A7CD5F383F34}" destId="{994EAF49-79C8-4DDE-98FF-3459D727AAD5}" srcOrd="0" destOrd="0" presId="urn:microsoft.com/office/officeart/2018/2/layout/IconVerticalSolidList"/>
    <dgm:cxn modelId="{423ABD18-A01E-4CF9-AB27-473275E97207}" type="presOf" srcId="{E59F7CDB-C98A-45D8-A719-E165D148C6B7}" destId="{1E976455-C60D-49FC-9A0D-4D3FAB577A93}" srcOrd="0" destOrd="0" presId="urn:microsoft.com/office/officeart/2018/2/layout/IconVerticalSolidList"/>
    <dgm:cxn modelId="{E7B77D23-1169-41B2-8256-8A0F06CA00EF}" type="presOf" srcId="{E751BB85-87CC-4661-A7EA-42C5D1B51DE8}" destId="{8CE0EE3B-1141-48F0-8CDC-84DC369ACEBB}" srcOrd="0" destOrd="0" presId="urn:microsoft.com/office/officeart/2018/2/layout/IconVerticalSolidList"/>
    <dgm:cxn modelId="{459EAC55-0827-4D9F-8925-BF10D05B50DE}" type="presOf" srcId="{15048D75-063D-462F-8514-8AE201864F06}" destId="{499A6B25-69FB-4B21-B446-1444DA02B0D8}" srcOrd="0" destOrd="0" presId="urn:microsoft.com/office/officeart/2018/2/layout/IconVerticalSolidList"/>
    <dgm:cxn modelId="{4C47A787-60E7-4584-B10F-81C6C36057EC}" srcId="{E59F7CDB-C98A-45D8-A719-E165D148C6B7}" destId="{E751BB85-87CC-4661-A7EA-42C5D1B51DE8}" srcOrd="0" destOrd="0" parTransId="{0B17040B-A139-4872-B30C-C5A7AE6FC60C}" sibTransId="{510AA79C-1F17-4D5F-9054-4AC031BC19D1}"/>
    <dgm:cxn modelId="{F268738A-A162-40A5-B0FA-3CDF3E76DF22}" type="presOf" srcId="{2EA07395-FDF6-4216-A450-524C3C53BCCD}" destId="{FEC4FD6C-5467-42BD-A24E-5284D112C997}" srcOrd="0" destOrd="0" presId="urn:microsoft.com/office/officeart/2018/2/layout/IconVerticalSolidList"/>
    <dgm:cxn modelId="{2B7396CD-D111-4585-80B5-B8438644CD1B}" srcId="{E59F7CDB-C98A-45D8-A719-E165D148C6B7}" destId="{15048D75-063D-462F-8514-8AE201864F06}" srcOrd="2" destOrd="0" parTransId="{4FD9A066-1611-48BD-AE35-F7FB036CB96F}" sibTransId="{4FDFF9F3-6C78-49F0-9CD6-F2FFD757D358}"/>
    <dgm:cxn modelId="{DF3734DC-D737-4BBD-B7F8-57F54708EC97}" srcId="{E59F7CDB-C98A-45D8-A719-E165D148C6B7}" destId="{F00FD0D6-1729-4BA0-85C4-A7CD5F383F34}" srcOrd="3" destOrd="0" parTransId="{56FF0086-B817-41CA-A379-799E2434FF5F}" sibTransId="{F16ED58C-DF39-4656-B303-8B237C0F88DD}"/>
    <dgm:cxn modelId="{48E356FE-ABA7-4482-B396-C9CB79C23153}" srcId="{E59F7CDB-C98A-45D8-A719-E165D148C6B7}" destId="{2EA07395-FDF6-4216-A450-524C3C53BCCD}" srcOrd="1" destOrd="0" parTransId="{81F6A8D4-19D2-4133-BFE9-8C906E700A1D}" sibTransId="{02FA2781-5FB8-45C9-8E53-86EF5277E37E}"/>
    <dgm:cxn modelId="{AA216893-084F-44B5-A4E0-B01B7C33E73A}" type="presParOf" srcId="{1E976455-C60D-49FC-9A0D-4D3FAB577A93}" destId="{8E0F15A5-74F2-49DB-A806-6662E52B83C7}" srcOrd="0" destOrd="0" presId="urn:microsoft.com/office/officeart/2018/2/layout/IconVerticalSolidList"/>
    <dgm:cxn modelId="{85F0969F-0DBA-46A4-92F8-A469981FCF7D}" type="presParOf" srcId="{8E0F15A5-74F2-49DB-A806-6662E52B83C7}" destId="{F032C818-A581-4124-86D4-220424758D3C}" srcOrd="0" destOrd="0" presId="urn:microsoft.com/office/officeart/2018/2/layout/IconVerticalSolidList"/>
    <dgm:cxn modelId="{5F20608D-F367-4C90-896D-D5B4A641F298}" type="presParOf" srcId="{8E0F15A5-74F2-49DB-A806-6662E52B83C7}" destId="{BC4CEF49-F656-4998-BF7F-9CC2DFBB733F}" srcOrd="1" destOrd="0" presId="urn:microsoft.com/office/officeart/2018/2/layout/IconVerticalSolidList"/>
    <dgm:cxn modelId="{FA34C8C0-4DD7-43FB-BA80-B1977D9B7D6A}" type="presParOf" srcId="{8E0F15A5-74F2-49DB-A806-6662E52B83C7}" destId="{A8A671FC-A8A9-4489-A9EE-6AF3D183A59A}" srcOrd="2" destOrd="0" presId="urn:microsoft.com/office/officeart/2018/2/layout/IconVerticalSolidList"/>
    <dgm:cxn modelId="{37EBCDCC-B3FC-4715-A74F-F76F1F7DD677}" type="presParOf" srcId="{8E0F15A5-74F2-49DB-A806-6662E52B83C7}" destId="{8CE0EE3B-1141-48F0-8CDC-84DC369ACEBB}" srcOrd="3" destOrd="0" presId="urn:microsoft.com/office/officeart/2018/2/layout/IconVerticalSolidList"/>
    <dgm:cxn modelId="{BBAFDEC1-6BC8-4066-9503-226CF80C7764}" type="presParOf" srcId="{1E976455-C60D-49FC-9A0D-4D3FAB577A93}" destId="{68B74109-940B-426A-95D5-5CD5C87717F0}" srcOrd="1" destOrd="0" presId="urn:microsoft.com/office/officeart/2018/2/layout/IconVerticalSolidList"/>
    <dgm:cxn modelId="{66043DCC-6CFF-4934-B6AF-5E01D8CC7229}" type="presParOf" srcId="{1E976455-C60D-49FC-9A0D-4D3FAB577A93}" destId="{EC71F58D-2E0A-4062-96EB-5DBEDC0246FA}" srcOrd="2" destOrd="0" presId="urn:microsoft.com/office/officeart/2018/2/layout/IconVerticalSolidList"/>
    <dgm:cxn modelId="{55B1BC40-664F-44C1-B906-AA749CFFBDC4}" type="presParOf" srcId="{EC71F58D-2E0A-4062-96EB-5DBEDC0246FA}" destId="{561C7160-5BE9-454F-8977-48731A245C78}" srcOrd="0" destOrd="0" presId="urn:microsoft.com/office/officeart/2018/2/layout/IconVerticalSolidList"/>
    <dgm:cxn modelId="{D1B0B883-2E90-42CB-AB61-8BB9543AAB5C}" type="presParOf" srcId="{EC71F58D-2E0A-4062-96EB-5DBEDC0246FA}" destId="{27DDB5B0-7AAA-473E-8BCD-BB6C49AF6F38}" srcOrd="1" destOrd="0" presId="urn:microsoft.com/office/officeart/2018/2/layout/IconVerticalSolidList"/>
    <dgm:cxn modelId="{300BB62B-659F-4141-8F0E-BD8408049E0E}" type="presParOf" srcId="{EC71F58D-2E0A-4062-96EB-5DBEDC0246FA}" destId="{2E415E47-1AB1-4641-8FB8-93D4573526B8}" srcOrd="2" destOrd="0" presId="urn:microsoft.com/office/officeart/2018/2/layout/IconVerticalSolidList"/>
    <dgm:cxn modelId="{1A090923-3AED-4B9B-ABAE-BB7D589F03E0}" type="presParOf" srcId="{EC71F58D-2E0A-4062-96EB-5DBEDC0246FA}" destId="{FEC4FD6C-5467-42BD-A24E-5284D112C997}" srcOrd="3" destOrd="0" presId="urn:microsoft.com/office/officeart/2018/2/layout/IconVerticalSolidList"/>
    <dgm:cxn modelId="{2958C728-4F15-4BAE-B6FE-97028F749598}" type="presParOf" srcId="{1E976455-C60D-49FC-9A0D-4D3FAB577A93}" destId="{F862BADC-D783-43E3-8F75-2FAA56465DCB}" srcOrd="3" destOrd="0" presId="urn:microsoft.com/office/officeart/2018/2/layout/IconVerticalSolidList"/>
    <dgm:cxn modelId="{E62272D4-40D4-4AB6-83BF-B9ECFC4F2841}" type="presParOf" srcId="{1E976455-C60D-49FC-9A0D-4D3FAB577A93}" destId="{D99AE363-41AC-41D5-95BF-94BE53D69364}" srcOrd="4" destOrd="0" presId="urn:microsoft.com/office/officeart/2018/2/layout/IconVerticalSolidList"/>
    <dgm:cxn modelId="{CEB77124-E398-4255-B52C-E379340F34A4}" type="presParOf" srcId="{D99AE363-41AC-41D5-95BF-94BE53D69364}" destId="{36C3DA95-6138-44DE-93A9-92BF30B2297B}" srcOrd="0" destOrd="0" presId="urn:microsoft.com/office/officeart/2018/2/layout/IconVerticalSolidList"/>
    <dgm:cxn modelId="{75EE7A46-2AF4-46F2-B538-736404E1293D}" type="presParOf" srcId="{D99AE363-41AC-41D5-95BF-94BE53D69364}" destId="{DE139289-524C-443F-93EB-0788EAA1912C}" srcOrd="1" destOrd="0" presId="urn:microsoft.com/office/officeart/2018/2/layout/IconVerticalSolidList"/>
    <dgm:cxn modelId="{D9068C52-486E-470E-9D56-A2BB6E8F572B}" type="presParOf" srcId="{D99AE363-41AC-41D5-95BF-94BE53D69364}" destId="{1BAD22E6-8FB6-4A45-BEE6-812168A9D8C3}" srcOrd="2" destOrd="0" presId="urn:microsoft.com/office/officeart/2018/2/layout/IconVerticalSolidList"/>
    <dgm:cxn modelId="{8E6AD943-45B0-4533-90F6-424EA6C9BC1D}" type="presParOf" srcId="{D99AE363-41AC-41D5-95BF-94BE53D69364}" destId="{499A6B25-69FB-4B21-B446-1444DA02B0D8}" srcOrd="3" destOrd="0" presId="urn:microsoft.com/office/officeart/2018/2/layout/IconVerticalSolidList"/>
    <dgm:cxn modelId="{DE5AB65E-FA02-40A8-9F9C-90D4F22088C2}" type="presParOf" srcId="{1E976455-C60D-49FC-9A0D-4D3FAB577A93}" destId="{9370108B-7B36-4CC8-9BFF-2D550587334C}" srcOrd="5" destOrd="0" presId="urn:microsoft.com/office/officeart/2018/2/layout/IconVerticalSolidList"/>
    <dgm:cxn modelId="{4CF7FD33-A735-4AEB-BC9D-EF6D960EED93}" type="presParOf" srcId="{1E976455-C60D-49FC-9A0D-4D3FAB577A93}" destId="{F56828CC-4198-4F97-8D58-F4CCFC4A9D8F}" srcOrd="6" destOrd="0" presId="urn:microsoft.com/office/officeart/2018/2/layout/IconVerticalSolidList"/>
    <dgm:cxn modelId="{27CFEB0E-5AAB-4619-8B3F-B3E6CE88D3EA}" type="presParOf" srcId="{F56828CC-4198-4F97-8D58-F4CCFC4A9D8F}" destId="{6F464197-A5E3-4666-9C7D-718733730997}" srcOrd="0" destOrd="0" presId="urn:microsoft.com/office/officeart/2018/2/layout/IconVerticalSolidList"/>
    <dgm:cxn modelId="{D6D0DF93-0F50-408A-BB2B-370D17C2ABF6}" type="presParOf" srcId="{F56828CC-4198-4F97-8D58-F4CCFC4A9D8F}" destId="{0B439EBD-08F0-4E48-BDDF-80F60E76D320}" srcOrd="1" destOrd="0" presId="urn:microsoft.com/office/officeart/2018/2/layout/IconVerticalSolidList"/>
    <dgm:cxn modelId="{FB7FBB50-F43F-4CEC-AD7F-F9D30C0DB392}" type="presParOf" srcId="{F56828CC-4198-4F97-8D58-F4CCFC4A9D8F}" destId="{BA06EFEC-CCE0-4EC3-83A7-995E77A343D2}" srcOrd="2" destOrd="0" presId="urn:microsoft.com/office/officeart/2018/2/layout/IconVerticalSolidList"/>
    <dgm:cxn modelId="{0A28C5D0-7022-4105-91CD-AF76B57227B0}" type="presParOf" srcId="{F56828CC-4198-4F97-8D58-F4CCFC4A9D8F}" destId="{994EAF49-79C8-4DDE-98FF-3459D727AAD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27EC1ECE-0DEF-4CE0-B6A7-513048419F24}">
      <dgm:prSet custT="1"/>
      <dgm:spPr/>
      <dgm:t>
        <a:bodyPr/>
        <a:lstStyle/>
        <a:p>
          <a:r>
            <a:rPr lang="en-US" sz="1800">
              <a:solidFill>
                <a:schemeClr val="bg1"/>
              </a:solidFill>
            </a:rPr>
            <a:t>You are required to swipe in and out </a:t>
          </a:r>
          <a:r>
            <a:rPr lang="en-US" sz="1800" b="1" err="1">
              <a:solidFill>
                <a:srgbClr val="FF0000"/>
              </a:solidFill>
            </a:rPr>
            <a:t>everyday</a:t>
          </a:r>
          <a:r>
            <a:rPr lang="en-US" sz="1800" b="1">
              <a:solidFill>
                <a:srgbClr val="FF0000"/>
              </a:solidFill>
            </a:rPr>
            <a:t> </a:t>
          </a:r>
          <a:r>
            <a:rPr lang="en-US" sz="1800">
              <a:solidFill>
                <a:schemeClr val="bg1"/>
              </a:solidFill>
            </a:rPr>
            <a:t>you volunteer.  This is necessary for you to be covered by our liability insurance, to record your volunteer hours, and lastly consideration for service awards.</a:t>
          </a:r>
        </a:p>
      </dgm:t>
    </dgm:pt>
    <dgm:pt modelId="{0724F282-6E31-4CD5-8BBB-BB7772081947}" type="parTrans" cxnId="{86689BBF-7EF3-45A7-BFAA-4C796323C739}">
      <dgm:prSet/>
      <dgm:spPr/>
      <dgm:t>
        <a:bodyPr/>
        <a:lstStyle/>
        <a:p>
          <a:endParaRPr lang="en-US"/>
        </a:p>
      </dgm:t>
    </dgm:pt>
    <dgm:pt modelId="{30D1DE76-B0F0-486A-88D0-980ECCADE5C1}" type="sibTrans" cxnId="{86689BBF-7EF3-45A7-BFAA-4C796323C739}">
      <dgm:prSet/>
      <dgm:spPr/>
      <dgm:t>
        <a:bodyPr/>
        <a:lstStyle/>
        <a:p>
          <a:endParaRPr lang="en-US"/>
        </a:p>
      </dgm:t>
    </dgm:pt>
    <dgm:pt modelId="{DE86C4E8-F9B4-49F5-9781-4CDDADF7C520}">
      <dgm:prSet custT="1"/>
      <dgm:spPr/>
      <dgm:t>
        <a:bodyPr/>
        <a:lstStyle/>
        <a:p>
          <a:r>
            <a:rPr lang="en-US" sz="1800"/>
            <a:t>All volunteers  should present in a happy and healthy manner prepared to serve in the role they are trained.  Making a difference begins with you.  Our patients, families , and visitors rely on your kindness and compassion to assist them through the health care journey.</a:t>
          </a:r>
        </a:p>
      </dgm:t>
    </dgm:pt>
    <dgm:pt modelId="{BD61AC7C-1CCA-4B71-BB51-305F7FF49379}" type="parTrans" cxnId="{CA25AA69-7F3A-43CD-AC05-EAC83C82409D}">
      <dgm:prSet/>
      <dgm:spPr/>
      <dgm:t>
        <a:bodyPr/>
        <a:lstStyle/>
        <a:p>
          <a:endParaRPr lang="en-US"/>
        </a:p>
      </dgm:t>
    </dgm:pt>
    <dgm:pt modelId="{B0219E69-597A-43FD-8E74-EB9EF835A0EC}" type="sibTrans" cxnId="{CA25AA69-7F3A-43CD-AC05-EAC83C82409D}">
      <dgm:prSet/>
      <dgm:spPr/>
      <dgm:t>
        <a:bodyPr/>
        <a:lstStyle/>
        <a:p>
          <a:endParaRPr lang="en-US"/>
        </a:p>
      </dgm:t>
    </dgm:pt>
    <dgm:pt modelId="{969A754A-3387-4D57-AF76-6EB3C5A8A4C4}" type="pres">
      <dgm:prSet presAssocID="{04D0E96B-AFCD-4E53-B351-2885C4EA9FF9}" presName="linear" presStyleCnt="0">
        <dgm:presLayoutVars>
          <dgm:dir/>
          <dgm:animLvl val="lvl"/>
          <dgm:resizeHandles val="exact"/>
        </dgm:presLayoutVars>
      </dgm:prSet>
      <dgm:spPr/>
    </dgm:pt>
    <dgm:pt modelId="{1BD9B27A-9106-42E5-A354-70350B15DB47}" type="pres">
      <dgm:prSet presAssocID="{27EC1ECE-0DEF-4CE0-B6A7-513048419F24}" presName="parentLin" presStyleCnt="0"/>
      <dgm:spPr/>
    </dgm:pt>
    <dgm:pt modelId="{76BCAD84-457E-4A7D-86B2-BE207538F736}" type="pres">
      <dgm:prSet presAssocID="{27EC1ECE-0DEF-4CE0-B6A7-513048419F24}" presName="parentLeftMargin" presStyleLbl="node1" presStyleIdx="0" presStyleCnt="2"/>
      <dgm:spPr/>
    </dgm:pt>
    <dgm:pt modelId="{238A76A0-684C-483C-B1C8-E4B42698346B}" type="pres">
      <dgm:prSet presAssocID="{27EC1ECE-0DEF-4CE0-B6A7-513048419F24}" presName="parentText" presStyleLbl="node1" presStyleIdx="0" presStyleCnt="2" custFlipVert="0" custFlipHor="1" custScaleX="156748" custScaleY="605878" custLinFactX="9963" custLinFactY="341674" custLinFactNeighborX="100000" custLinFactNeighborY="400000">
        <dgm:presLayoutVars>
          <dgm:chMax val="0"/>
          <dgm:bulletEnabled val="1"/>
        </dgm:presLayoutVars>
      </dgm:prSet>
      <dgm:spPr/>
    </dgm:pt>
    <dgm:pt modelId="{73D80AFA-96A1-4304-A028-7D962B374A12}" type="pres">
      <dgm:prSet presAssocID="{27EC1ECE-0DEF-4CE0-B6A7-513048419F24}" presName="negativeSpace" presStyleCnt="0"/>
      <dgm:spPr/>
    </dgm:pt>
    <dgm:pt modelId="{5D7AE1DE-91E6-4DAB-B5CA-F53F9E4DD79B}" type="pres">
      <dgm:prSet presAssocID="{27EC1ECE-0DEF-4CE0-B6A7-513048419F24}" presName="childText" presStyleLbl="conFgAcc1" presStyleIdx="0" presStyleCnt="2" custFlipVert="1" custScaleY="22625">
        <dgm:presLayoutVars>
          <dgm:bulletEnabled val="1"/>
        </dgm:presLayoutVars>
      </dgm:prSet>
      <dgm:spPr/>
    </dgm:pt>
    <dgm:pt modelId="{EF66E8B4-72E5-4729-80D9-0EEBBA7614C3}" type="pres">
      <dgm:prSet presAssocID="{30D1DE76-B0F0-486A-88D0-980ECCADE5C1}" presName="spaceBetweenRectangles" presStyleCnt="0"/>
      <dgm:spPr/>
    </dgm:pt>
    <dgm:pt modelId="{5E025A08-3B04-46DD-BB82-579781932C1E}" type="pres">
      <dgm:prSet presAssocID="{DE86C4E8-F9B4-49F5-9781-4CDDADF7C520}" presName="parentLin" presStyleCnt="0"/>
      <dgm:spPr/>
    </dgm:pt>
    <dgm:pt modelId="{83F2E5D2-6B34-4745-ADC8-35199965C81C}" type="pres">
      <dgm:prSet presAssocID="{DE86C4E8-F9B4-49F5-9781-4CDDADF7C520}" presName="parentLeftMargin" presStyleLbl="node1" presStyleIdx="0" presStyleCnt="2"/>
      <dgm:spPr/>
    </dgm:pt>
    <dgm:pt modelId="{8C54AEC1-B7FA-44F5-B99D-DD691338A0C8}" type="pres">
      <dgm:prSet presAssocID="{DE86C4E8-F9B4-49F5-9781-4CDDADF7C520}" presName="parentText" presStyleLbl="node1" presStyleIdx="1" presStyleCnt="2" custAng="0" custScaleX="150191" custScaleY="571117" custLinFactY="-300000" custLinFactNeighborX="-26748" custLinFactNeighborY="-342222">
        <dgm:presLayoutVars>
          <dgm:chMax val="0"/>
          <dgm:bulletEnabled val="1"/>
        </dgm:presLayoutVars>
      </dgm:prSet>
      <dgm:spPr/>
    </dgm:pt>
    <dgm:pt modelId="{B0C9D824-2FFF-4886-AC3B-38512E7C29EE}" type="pres">
      <dgm:prSet presAssocID="{DE86C4E8-F9B4-49F5-9781-4CDDADF7C520}" presName="negativeSpace" presStyleCnt="0"/>
      <dgm:spPr/>
    </dgm:pt>
    <dgm:pt modelId="{95540E6A-C030-43C5-9D3C-8DEB88AFDF61}" type="pres">
      <dgm:prSet presAssocID="{DE86C4E8-F9B4-49F5-9781-4CDDADF7C520}" presName="childText" presStyleLbl="conFgAcc1" presStyleIdx="1" presStyleCnt="2" custScaleY="26843">
        <dgm:presLayoutVars>
          <dgm:bulletEnabled val="1"/>
        </dgm:presLayoutVars>
      </dgm:prSet>
      <dgm:spPr/>
    </dgm:pt>
  </dgm:ptLst>
  <dgm:cxnLst>
    <dgm:cxn modelId="{F277FB3E-DDA8-4C5C-ADDA-D556E2FC1A76}" type="presOf" srcId="{DE86C4E8-F9B4-49F5-9781-4CDDADF7C520}" destId="{8C54AEC1-B7FA-44F5-B99D-DD691338A0C8}" srcOrd="1" destOrd="0" presId="urn:microsoft.com/office/officeart/2005/8/layout/list1"/>
    <dgm:cxn modelId="{CA25AA69-7F3A-43CD-AC05-EAC83C82409D}" srcId="{04D0E96B-AFCD-4E53-B351-2885C4EA9FF9}" destId="{DE86C4E8-F9B4-49F5-9781-4CDDADF7C520}" srcOrd="1" destOrd="0" parTransId="{BD61AC7C-1CCA-4B71-BB51-305F7FF49379}" sibTransId="{B0219E69-597A-43FD-8E74-EB9EF835A0EC}"/>
    <dgm:cxn modelId="{03C0E4AB-8C8B-4721-B876-26398A667EB5}" type="presOf" srcId="{04D0E96B-AFCD-4E53-B351-2885C4EA9FF9}" destId="{969A754A-3387-4D57-AF76-6EB3C5A8A4C4}" srcOrd="0" destOrd="0" presId="urn:microsoft.com/office/officeart/2005/8/layout/list1"/>
    <dgm:cxn modelId="{86689BBF-7EF3-45A7-BFAA-4C796323C739}" srcId="{04D0E96B-AFCD-4E53-B351-2885C4EA9FF9}" destId="{27EC1ECE-0DEF-4CE0-B6A7-513048419F24}" srcOrd="0" destOrd="0" parTransId="{0724F282-6E31-4CD5-8BBB-BB7772081947}" sibTransId="{30D1DE76-B0F0-486A-88D0-980ECCADE5C1}"/>
    <dgm:cxn modelId="{BF932ADA-B1AE-4114-ACFA-B31B74550ADF}" type="presOf" srcId="{DE86C4E8-F9B4-49F5-9781-4CDDADF7C520}" destId="{83F2E5D2-6B34-4745-ADC8-35199965C81C}" srcOrd="0" destOrd="0" presId="urn:microsoft.com/office/officeart/2005/8/layout/list1"/>
    <dgm:cxn modelId="{9B8A94E0-C873-4BF6-8294-7637B047C329}" type="presOf" srcId="{27EC1ECE-0DEF-4CE0-B6A7-513048419F24}" destId="{238A76A0-684C-483C-B1C8-E4B42698346B}" srcOrd="1" destOrd="0" presId="urn:microsoft.com/office/officeart/2005/8/layout/list1"/>
    <dgm:cxn modelId="{0BE7A8FC-7D17-440B-BFDD-5F06754F34FB}" type="presOf" srcId="{27EC1ECE-0DEF-4CE0-B6A7-513048419F24}" destId="{76BCAD84-457E-4A7D-86B2-BE207538F736}" srcOrd="0" destOrd="0" presId="urn:microsoft.com/office/officeart/2005/8/layout/list1"/>
    <dgm:cxn modelId="{A843DDD5-FA98-41FA-9263-9B013B13CF40}" type="presParOf" srcId="{969A754A-3387-4D57-AF76-6EB3C5A8A4C4}" destId="{1BD9B27A-9106-42E5-A354-70350B15DB47}" srcOrd="0" destOrd="0" presId="urn:microsoft.com/office/officeart/2005/8/layout/list1"/>
    <dgm:cxn modelId="{D7E557C7-9499-43B8-97DA-5B3FC4CFA3F3}" type="presParOf" srcId="{1BD9B27A-9106-42E5-A354-70350B15DB47}" destId="{76BCAD84-457E-4A7D-86B2-BE207538F736}" srcOrd="0" destOrd="0" presId="urn:microsoft.com/office/officeart/2005/8/layout/list1"/>
    <dgm:cxn modelId="{2633B271-2910-4FE3-B8B9-2B678BD7B86D}" type="presParOf" srcId="{1BD9B27A-9106-42E5-A354-70350B15DB47}" destId="{238A76A0-684C-483C-B1C8-E4B42698346B}" srcOrd="1" destOrd="0" presId="urn:microsoft.com/office/officeart/2005/8/layout/list1"/>
    <dgm:cxn modelId="{0763A122-8555-456C-8FE7-AB22D8DA75F3}" type="presParOf" srcId="{969A754A-3387-4D57-AF76-6EB3C5A8A4C4}" destId="{73D80AFA-96A1-4304-A028-7D962B374A12}" srcOrd="1" destOrd="0" presId="urn:microsoft.com/office/officeart/2005/8/layout/list1"/>
    <dgm:cxn modelId="{E692AB47-0823-4D39-B816-8475C8390E00}" type="presParOf" srcId="{969A754A-3387-4D57-AF76-6EB3C5A8A4C4}" destId="{5D7AE1DE-91E6-4DAB-B5CA-F53F9E4DD79B}" srcOrd="2" destOrd="0" presId="urn:microsoft.com/office/officeart/2005/8/layout/list1"/>
    <dgm:cxn modelId="{3FAF6D0D-4144-42E4-8E26-E40ADF582462}" type="presParOf" srcId="{969A754A-3387-4D57-AF76-6EB3C5A8A4C4}" destId="{EF66E8B4-72E5-4729-80D9-0EEBBA7614C3}" srcOrd="3" destOrd="0" presId="urn:microsoft.com/office/officeart/2005/8/layout/list1"/>
    <dgm:cxn modelId="{0E7297FE-261C-47E0-B500-09CA519178E9}" type="presParOf" srcId="{969A754A-3387-4D57-AF76-6EB3C5A8A4C4}" destId="{5E025A08-3B04-46DD-BB82-579781932C1E}" srcOrd="4" destOrd="0" presId="urn:microsoft.com/office/officeart/2005/8/layout/list1"/>
    <dgm:cxn modelId="{6AF0F5F6-A148-44DC-BD05-7E3FFD3AB01A}" type="presParOf" srcId="{5E025A08-3B04-46DD-BB82-579781932C1E}" destId="{83F2E5D2-6B34-4745-ADC8-35199965C81C}" srcOrd="0" destOrd="0" presId="urn:microsoft.com/office/officeart/2005/8/layout/list1"/>
    <dgm:cxn modelId="{53DDDA38-F37E-4EFB-BA9D-01731B92B6BC}" type="presParOf" srcId="{5E025A08-3B04-46DD-BB82-579781932C1E}" destId="{8C54AEC1-B7FA-44F5-B99D-DD691338A0C8}" srcOrd="1" destOrd="0" presId="urn:microsoft.com/office/officeart/2005/8/layout/list1"/>
    <dgm:cxn modelId="{9DDEB5BE-6FD6-4B45-8459-520AA932DD18}" type="presParOf" srcId="{969A754A-3387-4D57-AF76-6EB3C5A8A4C4}" destId="{B0C9D824-2FFF-4886-AC3B-38512E7C29EE}" srcOrd="5" destOrd="0" presId="urn:microsoft.com/office/officeart/2005/8/layout/list1"/>
    <dgm:cxn modelId="{9DE9DB59-A33E-479B-A6BD-B77F545D0EF7}" type="presParOf" srcId="{969A754A-3387-4D57-AF76-6EB3C5A8A4C4}" destId="{95540E6A-C030-43C5-9D3C-8DEB88AFDF6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A4E84C-847C-421B-82AE-6E9B6C28EF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2536FF-31C3-4EA3-87FA-FDE27A94FDE2}">
      <dgm:prSet/>
      <dgm:spPr/>
      <dgm:t>
        <a:bodyPr/>
        <a:lstStyle/>
        <a:p>
          <a:r>
            <a:rPr lang="en-US"/>
            <a:t>Volunteer kiosks are located in the following locations at our hospitals.</a:t>
          </a:r>
        </a:p>
      </dgm:t>
    </dgm:pt>
    <dgm:pt modelId="{F8C12E3E-3469-45F3-9407-8FAF1A2C8A3D}" type="parTrans" cxnId="{12F95A61-6FFA-4686-AD89-E1303F197AEF}">
      <dgm:prSet/>
      <dgm:spPr/>
      <dgm:t>
        <a:bodyPr/>
        <a:lstStyle/>
        <a:p>
          <a:endParaRPr lang="en-US"/>
        </a:p>
      </dgm:t>
    </dgm:pt>
    <dgm:pt modelId="{F43D9C4A-483E-449F-8144-028FA85CEA7F}" type="sibTrans" cxnId="{12F95A61-6FFA-4686-AD89-E1303F197AEF}">
      <dgm:prSet/>
      <dgm:spPr/>
      <dgm:t>
        <a:bodyPr/>
        <a:lstStyle/>
        <a:p>
          <a:endParaRPr lang="en-US"/>
        </a:p>
      </dgm:t>
    </dgm:pt>
    <dgm:pt modelId="{2BC18DE4-DEC4-47E8-8DB6-888D42E59870}">
      <dgm:prSet/>
      <dgm:spPr/>
      <dgm:t>
        <a:bodyPr/>
        <a:lstStyle/>
        <a:p>
          <a:r>
            <a:rPr lang="en-US" i="1"/>
            <a:t>Trinity Health Ann Arbor, Chelsea, &amp; Livingston Front Desk/lobby area, Reichert Health Building info desk, Imaging Center hallway, &amp; Ann Arbor emergency department discharge area.  </a:t>
          </a:r>
          <a:r>
            <a:rPr lang="en-US" i="1" u="sng"/>
            <a:t>Canton &amp; Brighton Health </a:t>
          </a:r>
          <a:r>
            <a:rPr lang="en-US" i="1"/>
            <a:t>Centers main information desks upon entry.</a:t>
          </a:r>
        </a:p>
      </dgm:t>
    </dgm:pt>
    <dgm:pt modelId="{2BFFC74E-238E-45E7-96CE-891C6D27B7F8}" type="parTrans" cxnId="{079837BE-7F17-47D8-8F7A-3CA1D75F4C59}">
      <dgm:prSet/>
      <dgm:spPr/>
      <dgm:t>
        <a:bodyPr/>
        <a:lstStyle/>
        <a:p>
          <a:endParaRPr lang="en-US"/>
        </a:p>
      </dgm:t>
    </dgm:pt>
    <dgm:pt modelId="{81602E22-08DB-43F2-9245-044E7EA02E52}" type="sibTrans" cxnId="{079837BE-7F17-47D8-8F7A-3CA1D75F4C59}">
      <dgm:prSet/>
      <dgm:spPr/>
      <dgm:t>
        <a:bodyPr/>
        <a:lstStyle/>
        <a:p>
          <a:endParaRPr lang="en-US"/>
        </a:p>
      </dgm:t>
    </dgm:pt>
    <dgm:pt modelId="{A5DEC9A2-BD5B-4310-8B0C-03B26F8A20B9}">
      <dgm:prSet/>
      <dgm:spPr/>
      <dgm:t>
        <a:bodyPr/>
        <a:lstStyle/>
        <a:p>
          <a:r>
            <a:rPr lang="en-US"/>
            <a:t>Refer to your orientation packet on swiping in procedures for </a:t>
          </a:r>
          <a:r>
            <a:rPr lang="en-US" err="1"/>
            <a:t>Vsys</a:t>
          </a:r>
          <a:r>
            <a:rPr lang="en-US"/>
            <a:t> One.</a:t>
          </a:r>
        </a:p>
      </dgm:t>
    </dgm:pt>
    <dgm:pt modelId="{1692A3DC-DBC2-46D0-879E-0C80E3BB6006}" type="parTrans" cxnId="{C6AA2A68-4787-497D-BB7D-FE69A2788307}">
      <dgm:prSet/>
      <dgm:spPr/>
      <dgm:t>
        <a:bodyPr/>
        <a:lstStyle/>
        <a:p>
          <a:endParaRPr lang="en-US"/>
        </a:p>
      </dgm:t>
    </dgm:pt>
    <dgm:pt modelId="{C4C81174-9657-4F12-9FFB-535F1288DFE6}" type="sibTrans" cxnId="{C6AA2A68-4787-497D-BB7D-FE69A2788307}">
      <dgm:prSet/>
      <dgm:spPr/>
      <dgm:t>
        <a:bodyPr/>
        <a:lstStyle/>
        <a:p>
          <a:endParaRPr lang="en-US"/>
        </a:p>
      </dgm:t>
    </dgm:pt>
    <dgm:pt modelId="{173FCFA4-5967-4A07-971D-CB1A3AEDA912}">
      <dgm:prSet/>
      <dgm:spPr/>
      <dgm:t>
        <a:bodyPr/>
        <a:lstStyle/>
        <a:p>
          <a:r>
            <a:rPr lang="en-US"/>
            <a:t>Swipe in using the swiper if available.</a:t>
          </a:r>
        </a:p>
      </dgm:t>
    </dgm:pt>
    <dgm:pt modelId="{DAB5DBFC-111D-41CD-BB45-13B7E0811C2E}" type="parTrans" cxnId="{9FC13C22-C5CD-4DEF-85EB-9E26588EC35F}">
      <dgm:prSet/>
      <dgm:spPr/>
      <dgm:t>
        <a:bodyPr/>
        <a:lstStyle/>
        <a:p>
          <a:endParaRPr lang="en-US"/>
        </a:p>
      </dgm:t>
    </dgm:pt>
    <dgm:pt modelId="{662512C1-8721-455E-9D94-00854E933485}" type="sibTrans" cxnId="{9FC13C22-C5CD-4DEF-85EB-9E26588EC35F}">
      <dgm:prSet/>
      <dgm:spPr/>
      <dgm:t>
        <a:bodyPr/>
        <a:lstStyle/>
        <a:p>
          <a:endParaRPr lang="en-US"/>
        </a:p>
      </dgm:t>
    </dgm:pt>
    <dgm:pt modelId="{9F65FE78-B64A-46F1-809A-A9D0A847DE93}">
      <dgm:prSet/>
      <dgm:spPr/>
      <dgm:t>
        <a:bodyPr/>
        <a:lstStyle/>
        <a:p>
          <a:r>
            <a:rPr lang="en-US"/>
            <a:t>Use the mouse to enter your volunteer ID number, located on the back of your badge if there is no swiper.</a:t>
          </a:r>
        </a:p>
      </dgm:t>
    </dgm:pt>
    <dgm:pt modelId="{28D95C96-A9F3-4FA3-9CE3-B846859B974C}" type="parTrans" cxnId="{D80B093E-FEDE-4047-8FA2-0F2F8752C51F}">
      <dgm:prSet/>
      <dgm:spPr/>
    </dgm:pt>
    <dgm:pt modelId="{34034342-717F-4515-AECF-2CA768518C4F}" type="sibTrans" cxnId="{D80B093E-FEDE-4047-8FA2-0F2F8752C51F}">
      <dgm:prSet/>
      <dgm:spPr/>
    </dgm:pt>
    <dgm:pt modelId="{7969BCF1-9AD7-404F-829B-336797718931}">
      <dgm:prSet/>
      <dgm:spPr/>
      <dgm:t>
        <a:bodyPr/>
        <a:lstStyle/>
        <a:p>
          <a:r>
            <a:rPr lang="en-US"/>
            <a:t>If the screen is changed, revert back to </a:t>
          </a:r>
          <a:r>
            <a:rPr lang="en-US" err="1"/>
            <a:t>Zenworks</a:t>
          </a:r>
          <a:r>
            <a:rPr lang="en-US"/>
            <a:t> to open up our program and/or hit the windows button.</a:t>
          </a:r>
        </a:p>
      </dgm:t>
    </dgm:pt>
    <dgm:pt modelId="{79B08F2D-3A07-4054-9E66-675457B477E0}" type="parTrans" cxnId="{07B0DD1F-081D-4BBD-B34C-DAFF7D4E5E7D}">
      <dgm:prSet/>
      <dgm:spPr/>
    </dgm:pt>
    <dgm:pt modelId="{F797F75B-526A-4F91-88A0-E885CAAED309}" type="sibTrans" cxnId="{07B0DD1F-081D-4BBD-B34C-DAFF7D4E5E7D}">
      <dgm:prSet/>
      <dgm:spPr/>
    </dgm:pt>
    <dgm:pt modelId="{1CADF4DE-1919-4346-85A7-0EFB982C5887}" type="pres">
      <dgm:prSet presAssocID="{6FA4E84C-847C-421B-82AE-6E9B6C28EF93}" presName="linear" presStyleCnt="0">
        <dgm:presLayoutVars>
          <dgm:dir/>
          <dgm:animLvl val="lvl"/>
          <dgm:resizeHandles val="exact"/>
        </dgm:presLayoutVars>
      </dgm:prSet>
      <dgm:spPr/>
    </dgm:pt>
    <dgm:pt modelId="{307B7B16-7147-4779-BC07-88DC3A2DDCFE}" type="pres">
      <dgm:prSet presAssocID="{1D2536FF-31C3-4EA3-87FA-FDE27A94FDE2}" presName="parentLin" presStyleCnt="0"/>
      <dgm:spPr/>
    </dgm:pt>
    <dgm:pt modelId="{FD7B88CD-F116-4A88-904E-D310432AD3C2}" type="pres">
      <dgm:prSet presAssocID="{1D2536FF-31C3-4EA3-87FA-FDE27A94FDE2}" presName="parentLeftMargin" presStyleLbl="node1" presStyleIdx="0" presStyleCnt="2"/>
      <dgm:spPr/>
    </dgm:pt>
    <dgm:pt modelId="{77E563DF-68B2-462A-B269-1D71E23B226C}" type="pres">
      <dgm:prSet presAssocID="{1D2536FF-31C3-4EA3-87FA-FDE27A94FDE2}" presName="parentText" presStyleLbl="node1" presStyleIdx="0" presStyleCnt="2">
        <dgm:presLayoutVars>
          <dgm:chMax val="0"/>
          <dgm:bulletEnabled val="1"/>
        </dgm:presLayoutVars>
      </dgm:prSet>
      <dgm:spPr/>
    </dgm:pt>
    <dgm:pt modelId="{DC4A716F-6A04-45C6-8770-E7FB00A5FDE5}" type="pres">
      <dgm:prSet presAssocID="{1D2536FF-31C3-4EA3-87FA-FDE27A94FDE2}" presName="negativeSpace" presStyleCnt="0"/>
      <dgm:spPr/>
    </dgm:pt>
    <dgm:pt modelId="{FF84BE3A-DC84-45F4-B72D-00A60E9ED957}" type="pres">
      <dgm:prSet presAssocID="{1D2536FF-31C3-4EA3-87FA-FDE27A94FDE2}" presName="childText" presStyleLbl="conFgAcc1" presStyleIdx="0" presStyleCnt="2">
        <dgm:presLayoutVars>
          <dgm:bulletEnabled val="1"/>
        </dgm:presLayoutVars>
      </dgm:prSet>
      <dgm:spPr/>
    </dgm:pt>
    <dgm:pt modelId="{D00DBD1A-A43F-4CA4-BEC7-41560E1E5244}" type="pres">
      <dgm:prSet presAssocID="{F43D9C4A-483E-449F-8144-028FA85CEA7F}" presName="spaceBetweenRectangles" presStyleCnt="0"/>
      <dgm:spPr/>
    </dgm:pt>
    <dgm:pt modelId="{8D8920A2-7ED1-4A11-8B6B-365656DEE117}" type="pres">
      <dgm:prSet presAssocID="{A5DEC9A2-BD5B-4310-8B0C-03B26F8A20B9}" presName="parentLin" presStyleCnt="0"/>
      <dgm:spPr/>
    </dgm:pt>
    <dgm:pt modelId="{23E28D5B-AFF0-4D97-A243-F82005968F12}" type="pres">
      <dgm:prSet presAssocID="{A5DEC9A2-BD5B-4310-8B0C-03B26F8A20B9}" presName="parentLeftMargin" presStyleLbl="node1" presStyleIdx="0" presStyleCnt="2"/>
      <dgm:spPr/>
    </dgm:pt>
    <dgm:pt modelId="{E14C7ED8-8591-40CE-87D0-120460538BC9}" type="pres">
      <dgm:prSet presAssocID="{A5DEC9A2-BD5B-4310-8B0C-03B26F8A20B9}" presName="parentText" presStyleLbl="node1" presStyleIdx="1" presStyleCnt="2">
        <dgm:presLayoutVars>
          <dgm:chMax val="0"/>
          <dgm:bulletEnabled val="1"/>
        </dgm:presLayoutVars>
      </dgm:prSet>
      <dgm:spPr/>
    </dgm:pt>
    <dgm:pt modelId="{D2098BAC-D54E-4FFD-A937-BFB6B1AFD251}" type="pres">
      <dgm:prSet presAssocID="{A5DEC9A2-BD5B-4310-8B0C-03B26F8A20B9}" presName="negativeSpace" presStyleCnt="0"/>
      <dgm:spPr/>
    </dgm:pt>
    <dgm:pt modelId="{1FC4FEA2-5321-4A1B-BF1B-B390B0B95121}" type="pres">
      <dgm:prSet presAssocID="{A5DEC9A2-BD5B-4310-8B0C-03B26F8A20B9}" presName="childText" presStyleLbl="conFgAcc1" presStyleIdx="1" presStyleCnt="2">
        <dgm:presLayoutVars>
          <dgm:bulletEnabled val="1"/>
        </dgm:presLayoutVars>
      </dgm:prSet>
      <dgm:spPr/>
    </dgm:pt>
  </dgm:ptLst>
  <dgm:cxnLst>
    <dgm:cxn modelId="{3BECB709-20A3-48F4-B641-2F18D384B6FA}" type="presOf" srcId="{2BC18DE4-DEC4-47E8-8DB6-888D42E59870}" destId="{FF84BE3A-DC84-45F4-B72D-00A60E9ED957}" srcOrd="0" destOrd="0" presId="urn:microsoft.com/office/officeart/2005/8/layout/list1"/>
    <dgm:cxn modelId="{07B0DD1F-081D-4BBD-B34C-DAFF7D4E5E7D}" srcId="{A5DEC9A2-BD5B-4310-8B0C-03B26F8A20B9}" destId="{7969BCF1-9AD7-404F-829B-336797718931}" srcOrd="2" destOrd="0" parTransId="{79B08F2D-3A07-4054-9E66-675457B477E0}" sibTransId="{F797F75B-526A-4F91-88A0-E885CAAED309}"/>
    <dgm:cxn modelId="{0DE45D20-4762-42CA-914C-5033584EC86B}" type="presOf" srcId="{A5DEC9A2-BD5B-4310-8B0C-03B26F8A20B9}" destId="{23E28D5B-AFF0-4D97-A243-F82005968F12}" srcOrd="0" destOrd="0" presId="urn:microsoft.com/office/officeart/2005/8/layout/list1"/>
    <dgm:cxn modelId="{9FC13C22-C5CD-4DEF-85EB-9E26588EC35F}" srcId="{A5DEC9A2-BD5B-4310-8B0C-03B26F8A20B9}" destId="{173FCFA4-5967-4A07-971D-CB1A3AEDA912}" srcOrd="0" destOrd="0" parTransId="{DAB5DBFC-111D-41CD-BB45-13B7E0811C2E}" sibTransId="{662512C1-8721-455E-9D94-00854E933485}"/>
    <dgm:cxn modelId="{3FE55F28-EF4C-4BBB-9B2C-5BC238F85672}" type="presOf" srcId="{9F65FE78-B64A-46F1-809A-A9D0A847DE93}" destId="{1FC4FEA2-5321-4A1B-BF1B-B390B0B95121}" srcOrd="0" destOrd="1" presId="urn:microsoft.com/office/officeart/2005/8/layout/list1"/>
    <dgm:cxn modelId="{D80B093E-FEDE-4047-8FA2-0F2F8752C51F}" srcId="{A5DEC9A2-BD5B-4310-8B0C-03B26F8A20B9}" destId="{9F65FE78-B64A-46F1-809A-A9D0A847DE93}" srcOrd="1" destOrd="0" parTransId="{28D95C96-A9F3-4FA3-9CE3-B846859B974C}" sibTransId="{34034342-717F-4515-AECF-2CA768518C4F}"/>
    <dgm:cxn modelId="{0A661B3F-95C3-42CA-B1CF-289EB5286E46}" type="presOf" srcId="{173FCFA4-5967-4A07-971D-CB1A3AEDA912}" destId="{1FC4FEA2-5321-4A1B-BF1B-B390B0B95121}" srcOrd="0" destOrd="0" presId="urn:microsoft.com/office/officeart/2005/8/layout/list1"/>
    <dgm:cxn modelId="{12F95A61-6FFA-4686-AD89-E1303F197AEF}" srcId="{6FA4E84C-847C-421B-82AE-6E9B6C28EF93}" destId="{1D2536FF-31C3-4EA3-87FA-FDE27A94FDE2}" srcOrd="0" destOrd="0" parTransId="{F8C12E3E-3469-45F3-9407-8FAF1A2C8A3D}" sibTransId="{F43D9C4A-483E-449F-8144-028FA85CEA7F}"/>
    <dgm:cxn modelId="{C6AA2A68-4787-497D-BB7D-FE69A2788307}" srcId="{6FA4E84C-847C-421B-82AE-6E9B6C28EF93}" destId="{A5DEC9A2-BD5B-4310-8B0C-03B26F8A20B9}" srcOrd="1" destOrd="0" parTransId="{1692A3DC-DBC2-46D0-879E-0C80E3BB6006}" sibTransId="{C4C81174-9657-4F12-9FFB-535F1288DFE6}"/>
    <dgm:cxn modelId="{92867154-C5A5-430E-922E-8CBC0244CA01}" type="presOf" srcId="{6FA4E84C-847C-421B-82AE-6E9B6C28EF93}" destId="{1CADF4DE-1919-4346-85A7-0EFB982C5887}" srcOrd="0" destOrd="0" presId="urn:microsoft.com/office/officeart/2005/8/layout/list1"/>
    <dgm:cxn modelId="{ABB6FC80-6231-450D-9C0E-265D5141F00F}" type="presOf" srcId="{1D2536FF-31C3-4EA3-87FA-FDE27A94FDE2}" destId="{77E563DF-68B2-462A-B269-1D71E23B226C}" srcOrd="1" destOrd="0" presId="urn:microsoft.com/office/officeart/2005/8/layout/list1"/>
    <dgm:cxn modelId="{DD39D58B-B768-4397-98FA-60345114A17B}" type="presOf" srcId="{7969BCF1-9AD7-404F-829B-336797718931}" destId="{1FC4FEA2-5321-4A1B-BF1B-B390B0B95121}" srcOrd="0" destOrd="2" presId="urn:microsoft.com/office/officeart/2005/8/layout/list1"/>
    <dgm:cxn modelId="{079837BE-7F17-47D8-8F7A-3CA1D75F4C59}" srcId="{1D2536FF-31C3-4EA3-87FA-FDE27A94FDE2}" destId="{2BC18DE4-DEC4-47E8-8DB6-888D42E59870}" srcOrd="0" destOrd="0" parTransId="{2BFFC74E-238E-45E7-96CE-891C6D27B7F8}" sibTransId="{81602E22-08DB-43F2-9245-044E7EA02E52}"/>
    <dgm:cxn modelId="{F74E97C1-6139-491D-870C-606EF4D7E289}" type="presOf" srcId="{1D2536FF-31C3-4EA3-87FA-FDE27A94FDE2}" destId="{FD7B88CD-F116-4A88-904E-D310432AD3C2}" srcOrd="0" destOrd="0" presId="urn:microsoft.com/office/officeart/2005/8/layout/list1"/>
    <dgm:cxn modelId="{510E49E4-0A9A-4BD0-929B-6E8C11A66B5D}" type="presOf" srcId="{A5DEC9A2-BD5B-4310-8B0C-03B26F8A20B9}" destId="{E14C7ED8-8591-40CE-87D0-120460538BC9}" srcOrd="1" destOrd="0" presId="urn:microsoft.com/office/officeart/2005/8/layout/list1"/>
    <dgm:cxn modelId="{CD6C8FA2-A7A5-4B08-9CDF-FF811C567095}" type="presParOf" srcId="{1CADF4DE-1919-4346-85A7-0EFB982C5887}" destId="{307B7B16-7147-4779-BC07-88DC3A2DDCFE}" srcOrd="0" destOrd="0" presId="urn:microsoft.com/office/officeart/2005/8/layout/list1"/>
    <dgm:cxn modelId="{02705F2D-6083-4910-AD1E-C09142E30D54}" type="presParOf" srcId="{307B7B16-7147-4779-BC07-88DC3A2DDCFE}" destId="{FD7B88CD-F116-4A88-904E-D310432AD3C2}" srcOrd="0" destOrd="0" presId="urn:microsoft.com/office/officeart/2005/8/layout/list1"/>
    <dgm:cxn modelId="{F291ACD6-804F-49B6-A4FF-95013744F235}" type="presParOf" srcId="{307B7B16-7147-4779-BC07-88DC3A2DDCFE}" destId="{77E563DF-68B2-462A-B269-1D71E23B226C}" srcOrd="1" destOrd="0" presId="urn:microsoft.com/office/officeart/2005/8/layout/list1"/>
    <dgm:cxn modelId="{21A8EB8B-4B31-4341-A239-97161465F695}" type="presParOf" srcId="{1CADF4DE-1919-4346-85A7-0EFB982C5887}" destId="{DC4A716F-6A04-45C6-8770-E7FB00A5FDE5}" srcOrd="1" destOrd="0" presId="urn:microsoft.com/office/officeart/2005/8/layout/list1"/>
    <dgm:cxn modelId="{3920DE9A-AE38-4C1A-8CFF-6C507DB94741}" type="presParOf" srcId="{1CADF4DE-1919-4346-85A7-0EFB982C5887}" destId="{FF84BE3A-DC84-45F4-B72D-00A60E9ED957}" srcOrd="2" destOrd="0" presId="urn:microsoft.com/office/officeart/2005/8/layout/list1"/>
    <dgm:cxn modelId="{04D08D68-CC9B-4D90-838D-FBFCC4DDFE25}" type="presParOf" srcId="{1CADF4DE-1919-4346-85A7-0EFB982C5887}" destId="{D00DBD1A-A43F-4CA4-BEC7-41560E1E5244}" srcOrd="3" destOrd="0" presId="urn:microsoft.com/office/officeart/2005/8/layout/list1"/>
    <dgm:cxn modelId="{93C3A4FB-BB3D-4888-82E3-13ED8247CA89}" type="presParOf" srcId="{1CADF4DE-1919-4346-85A7-0EFB982C5887}" destId="{8D8920A2-7ED1-4A11-8B6B-365656DEE117}" srcOrd="4" destOrd="0" presId="urn:microsoft.com/office/officeart/2005/8/layout/list1"/>
    <dgm:cxn modelId="{15C9714F-69E6-4BBA-84C0-C24C15EBDE95}" type="presParOf" srcId="{8D8920A2-7ED1-4A11-8B6B-365656DEE117}" destId="{23E28D5B-AFF0-4D97-A243-F82005968F12}" srcOrd="0" destOrd="0" presId="urn:microsoft.com/office/officeart/2005/8/layout/list1"/>
    <dgm:cxn modelId="{2AAE4835-55FA-4C1B-A025-38D6DAE4A894}" type="presParOf" srcId="{8D8920A2-7ED1-4A11-8B6B-365656DEE117}" destId="{E14C7ED8-8591-40CE-87D0-120460538BC9}" srcOrd="1" destOrd="0" presId="urn:microsoft.com/office/officeart/2005/8/layout/list1"/>
    <dgm:cxn modelId="{83FD1B82-BE8E-4B79-B69E-6BA05869C9F2}" type="presParOf" srcId="{1CADF4DE-1919-4346-85A7-0EFB982C5887}" destId="{D2098BAC-D54E-4FFD-A937-BFB6B1AFD251}" srcOrd="5" destOrd="0" presId="urn:microsoft.com/office/officeart/2005/8/layout/list1"/>
    <dgm:cxn modelId="{B80969EF-032F-4DBE-9F85-A79E3B194CEB}" type="presParOf" srcId="{1CADF4DE-1919-4346-85A7-0EFB982C5887}" destId="{1FC4FEA2-5321-4A1B-BF1B-B390B0B951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C6ABD25D-E1E3-43F4-95E6-48927B0B7892}">
      <dgm:prSet custT="1"/>
      <dgm:spPr/>
      <dgm:t>
        <a:bodyPr/>
        <a:lstStyle/>
        <a:p>
          <a:r>
            <a:rPr lang="en-US" sz="2000" b="1" i="1" u="sng"/>
            <a:t>Do:</a:t>
          </a:r>
          <a:r>
            <a:rPr lang="en-US" sz="1300"/>
            <a:t> Always do the following related to dress code and volunteer policy and expectations.</a:t>
          </a:r>
        </a:p>
      </dgm:t>
    </dgm:pt>
    <dgm:pt modelId="{D023A5B7-5A47-43D5-94AD-FDBD8E09A61A}" type="parTrans" cxnId="{A37C7429-795B-43EA-A9A9-2178A57730A1}">
      <dgm:prSet/>
      <dgm:spPr/>
      <dgm:t>
        <a:bodyPr/>
        <a:lstStyle/>
        <a:p>
          <a:endParaRPr lang="en-US"/>
        </a:p>
      </dgm:t>
    </dgm:pt>
    <dgm:pt modelId="{55837507-5FBF-48BF-9803-B6437698473F}" type="sibTrans" cxnId="{A37C7429-795B-43EA-A9A9-2178A57730A1}">
      <dgm:prSet/>
      <dgm:spPr/>
      <dgm:t>
        <a:bodyPr/>
        <a:lstStyle/>
        <a:p>
          <a:endParaRPr lang="en-US"/>
        </a:p>
      </dgm:t>
    </dgm:pt>
    <dgm:pt modelId="{9C5054AC-48FE-4171-B9B3-DDD36DBFB2FE}">
      <dgm:prSet custT="1"/>
      <dgm:spPr/>
      <dgm:t>
        <a:bodyPr/>
        <a:lstStyle/>
        <a:p>
          <a:pPr>
            <a:buFont typeface="Arial" panose="020B0604020202020204" pitchFamily="34" charset="0"/>
            <a:buChar char="•"/>
          </a:pPr>
          <a:r>
            <a:rPr lang="en-US" sz="1050"/>
            <a:t>Wear your name badge and volunteer Trinity blue vest at all times when volunteering.</a:t>
          </a:r>
        </a:p>
      </dgm:t>
    </dgm:pt>
    <dgm:pt modelId="{96AC19AC-24ED-42FD-A03B-D34C26EDDA8F}" type="parTrans" cxnId="{906F3930-4925-45F5-8D84-39D306423FAB}">
      <dgm:prSet/>
      <dgm:spPr/>
      <dgm:t>
        <a:bodyPr/>
        <a:lstStyle/>
        <a:p>
          <a:endParaRPr lang="en-US"/>
        </a:p>
      </dgm:t>
    </dgm:pt>
    <dgm:pt modelId="{8811CC09-C099-4E61-A7A9-D4AC2DCEC4E5}" type="sibTrans" cxnId="{906F3930-4925-45F5-8D84-39D306423FAB}">
      <dgm:prSet/>
      <dgm:spPr/>
      <dgm:t>
        <a:bodyPr/>
        <a:lstStyle/>
        <a:p>
          <a:endParaRPr lang="en-US"/>
        </a:p>
      </dgm:t>
    </dgm:pt>
    <dgm:pt modelId="{5F443ACF-8643-4836-978C-0FAAAD87BD8D}">
      <dgm:prSet custT="1"/>
      <dgm:spPr/>
      <dgm:t>
        <a:bodyPr/>
        <a:lstStyle/>
        <a:p>
          <a:r>
            <a:rPr lang="en-US" sz="2000" b="1" i="1" u="sng"/>
            <a:t>Don’t</a:t>
          </a:r>
          <a:r>
            <a:rPr lang="en-US" sz="1200"/>
            <a:t>:  </a:t>
          </a:r>
          <a:r>
            <a:rPr lang="en-US" sz="1400"/>
            <a:t>Present for volunteering with any of the following.</a:t>
          </a:r>
        </a:p>
      </dgm:t>
    </dgm:pt>
    <dgm:pt modelId="{6C6201BE-887D-485F-B79F-233847A234F3}" type="parTrans" cxnId="{0644F8E0-76CB-4BA6-82CA-A5F29798DF3B}">
      <dgm:prSet/>
      <dgm:spPr/>
      <dgm:t>
        <a:bodyPr/>
        <a:lstStyle/>
        <a:p>
          <a:endParaRPr lang="en-US"/>
        </a:p>
      </dgm:t>
    </dgm:pt>
    <dgm:pt modelId="{EFBA8D24-7063-424E-9E8A-5E7D5F04A21A}" type="sibTrans" cxnId="{0644F8E0-76CB-4BA6-82CA-A5F29798DF3B}">
      <dgm:prSet/>
      <dgm:spPr/>
      <dgm:t>
        <a:bodyPr/>
        <a:lstStyle/>
        <a:p>
          <a:endParaRPr lang="en-US"/>
        </a:p>
      </dgm:t>
    </dgm:pt>
    <dgm:pt modelId="{5CFDEE39-F0C5-40BD-A6AE-A3485AF6D0FC}">
      <dgm:prSet custT="1"/>
      <dgm:spPr/>
      <dgm:t>
        <a:bodyPr/>
        <a:lstStyle/>
        <a:p>
          <a:r>
            <a:rPr lang="en-US" sz="1050"/>
            <a:t>No Jeans, capri pants, leggings, sweat pants, shorts, or jogging suits.</a:t>
          </a:r>
        </a:p>
      </dgm:t>
    </dgm:pt>
    <dgm:pt modelId="{417A0DCE-870C-4CB7-8450-6229C2F998E3}" type="parTrans" cxnId="{7C2773CC-19EF-45FC-B455-1E4D58AB2911}">
      <dgm:prSet/>
      <dgm:spPr/>
      <dgm:t>
        <a:bodyPr/>
        <a:lstStyle/>
        <a:p>
          <a:endParaRPr lang="en-US"/>
        </a:p>
      </dgm:t>
    </dgm:pt>
    <dgm:pt modelId="{457C48DA-E3FB-4AF3-B459-4848C4B848C5}" type="sibTrans" cxnId="{7C2773CC-19EF-45FC-B455-1E4D58AB2911}">
      <dgm:prSet/>
      <dgm:spPr/>
      <dgm:t>
        <a:bodyPr/>
        <a:lstStyle/>
        <a:p>
          <a:endParaRPr lang="en-US"/>
        </a:p>
      </dgm:t>
    </dgm:pt>
    <dgm:pt modelId="{34F737A6-F139-4AF3-B358-C4EEF0DEDD1F}">
      <dgm:prSet custT="1"/>
      <dgm:spPr/>
      <dgm:t>
        <a:bodyPr/>
        <a:lstStyle/>
        <a:p>
          <a:r>
            <a:rPr lang="en-US" sz="1050"/>
            <a:t>No sleeveless or midriff baring tops.</a:t>
          </a:r>
        </a:p>
      </dgm:t>
    </dgm:pt>
    <dgm:pt modelId="{B34954A9-6E48-4CAB-B434-B33868885CEE}" type="parTrans" cxnId="{12613184-127D-4CFA-92BE-6DF28407C81B}">
      <dgm:prSet/>
      <dgm:spPr/>
      <dgm:t>
        <a:bodyPr/>
        <a:lstStyle/>
        <a:p>
          <a:endParaRPr lang="en-US"/>
        </a:p>
      </dgm:t>
    </dgm:pt>
    <dgm:pt modelId="{85DAAFB1-FAA3-4E69-9C55-BB4803D913AB}" type="sibTrans" cxnId="{12613184-127D-4CFA-92BE-6DF28407C81B}">
      <dgm:prSet/>
      <dgm:spPr/>
      <dgm:t>
        <a:bodyPr/>
        <a:lstStyle/>
        <a:p>
          <a:endParaRPr lang="en-US"/>
        </a:p>
      </dgm:t>
    </dgm:pt>
    <dgm:pt modelId="{9A4B71EF-1F12-49EC-98D3-3A52EF5CCFC8}">
      <dgm:prSet custT="1"/>
      <dgm:spPr/>
      <dgm:t>
        <a:bodyPr/>
        <a:lstStyle/>
        <a:p>
          <a:pPr>
            <a:buFont typeface="Arial" panose="020B0604020202020204" pitchFamily="34" charset="0"/>
            <a:buChar char="•"/>
          </a:pPr>
          <a:r>
            <a:rPr lang="en-US" sz="1050"/>
            <a:t>Wear closed toed shoes with hosiery</a:t>
          </a:r>
        </a:p>
      </dgm:t>
    </dgm:pt>
    <dgm:pt modelId="{23E4C791-2827-4BBB-8E8F-BB2A81206213}" type="parTrans" cxnId="{2BACF143-052A-41B8-8848-FE804B001235}">
      <dgm:prSet/>
      <dgm:spPr/>
      <dgm:t>
        <a:bodyPr/>
        <a:lstStyle/>
        <a:p>
          <a:endParaRPr lang="en-US"/>
        </a:p>
      </dgm:t>
    </dgm:pt>
    <dgm:pt modelId="{4EF228C7-2FA7-47B8-99E2-B0CB93CAD072}" type="sibTrans" cxnId="{2BACF143-052A-41B8-8848-FE804B001235}">
      <dgm:prSet/>
      <dgm:spPr/>
      <dgm:t>
        <a:bodyPr/>
        <a:lstStyle/>
        <a:p>
          <a:endParaRPr lang="en-US"/>
        </a:p>
      </dgm:t>
    </dgm:pt>
    <dgm:pt modelId="{ED798E48-0CEF-4371-B251-3F9B087BE7F8}">
      <dgm:prSet custT="1"/>
      <dgm:spPr/>
      <dgm:t>
        <a:bodyPr/>
        <a:lstStyle/>
        <a:p>
          <a:pPr algn="ctr"/>
          <a:r>
            <a:rPr lang="en-US" sz="1200"/>
            <a:t>Final Thoughts…. Patients and families form opinions about our standard of care partially from the appearance of those caring for patients, therefore here are some final tips too.</a:t>
          </a:r>
        </a:p>
      </dgm:t>
    </dgm:pt>
    <dgm:pt modelId="{F5F57D73-5DC4-42C9-8CD8-D019E7F3BCFF}" type="parTrans" cxnId="{54C25683-4443-493A-B8D0-E9CBCAB8D395}">
      <dgm:prSet/>
      <dgm:spPr/>
      <dgm:t>
        <a:bodyPr/>
        <a:lstStyle/>
        <a:p>
          <a:endParaRPr lang="en-US"/>
        </a:p>
      </dgm:t>
    </dgm:pt>
    <dgm:pt modelId="{D2DBC8C2-5968-4F92-B5EF-B488F7C10615}" type="sibTrans" cxnId="{54C25683-4443-493A-B8D0-E9CBCAB8D395}">
      <dgm:prSet/>
      <dgm:spPr/>
      <dgm:t>
        <a:bodyPr/>
        <a:lstStyle/>
        <a:p>
          <a:endParaRPr lang="en-US"/>
        </a:p>
      </dgm:t>
    </dgm:pt>
    <dgm:pt modelId="{A35CDA8A-3E41-4DCD-8BE5-9F5D9443C76C}">
      <dgm:prSet custT="1"/>
      <dgm:spPr/>
      <dgm:t>
        <a:bodyPr/>
        <a:lstStyle/>
        <a:p>
          <a:r>
            <a:rPr lang="en-US" sz="1050"/>
            <a:t>You are responsible for the cleanliness and neatness of the Trinity volunteer vest.</a:t>
          </a:r>
        </a:p>
      </dgm:t>
    </dgm:pt>
    <dgm:pt modelId="{58D9F19E-255A-471D-B893-C38A80BB9322}" type="parTrans" cxnId="{0C435D91-4BC3-4821-A588-F0E726B29496}">
      <dgm:prSet/>
      <dgm:spPr/>
      <dgm:t>
        <a:bodyPr/>
        <a:lstStyle/>
        <a:p>
          <a:endParaRPr lang="en-US"/>
        </a:p>
      </dgm:t>
    </dgm:pt>
    <dgm:pt modelId="{02303FE7-29A1-4595-962E-F53B0D61313B}" type="sibTrans" cxnId="{0C435D91-4BC3-4821-A588-F0E726B29496}">
      <dgm:prSet/>
      <dgm:spPr/>
      <dgm:t>
        <a:bodyPr/>
        <a:lstStyle/>
        <a:p>
          <a:endParaRPr lang="en-US"/>
        </a:p>
      </dgm:t>
    </dgm:pt>
    <dgm:pt modelId="{9D8359D7-F44B-4D9F-B43B-8F3D0B83376E}">
      <dgm:prSet custT="1"/>
      <dgm:spPr/>
      <dgm:t>
        <a:bodyPr/>
        <a:lstStyle/>
        <a:p>
          <a:pPr>
            <a:buFont typeface="Arial" panose="020B0604020202020204" pitchFamily="34" charset="0"/>
            <a:buChar char="•"/>
          </a:pPr>
          <a:r>
            <a:rPr lang="en-US" sz="1050"/>
            <a:t>Be conservative in hair, dress &amp; make-up, with long hair tied back.</a:t>
          </a:r>
        </a:p>
      </dgm:t>
    </dgm:pt>
    <dgm:pt modelId="{814153FA-AB22-4C06-A933-FC0FE4D86849}" type="parTrans" cxnId="{7097DCA9-7EA2-48A2-8119-146FE2DC9207}">
      <dgm:prSet/>
      <dgm:spPr/>
      <dgm:t>
        <a:bodyPr/>
        <a:lstStyle/>
        <a:p>
          <a:endParaRPr lang="en-US"/>
        </a:p>
      </dgm:t>
    </dgm:pt>
    <dgm:pt modelId="{1A762DB0-A5F1-4284-9976-35E1D8ECB78B}" type="sibTrans" cxnId="{7097DCA9-7EA2-48A2-8119-146FE2DC9207}">
      <dgm:prSet/>
      <dgm:spPr/>
      <dgm:t>
        <a:bodyPr/>
        <a:lstStyle/>
        <a:p>
          <a:endParaRPr lang="en-US"/>
        </a:p>
      </dgm:t>
    </dgm:pt>
    <dgm:pt modelId="{2A6DB2AC-394F-403C-9070-5B8E46162037}">
      <dgm:prSet custT="1"/>
      <dgm:spPr/>
      <dgm:t>
        <a:bodyPr/>
        <a:lstStyle/>
        <a:p>
          <a:pPr>
            <a:buFont typeface="Arial" panose="020B0604020202020204" pitchFamily="34" charset="0"/>
            <a:buChar char="•"/>
          </a:pPr>
          <a:r>
            <a:rPr lang="en-US" sz="1050"/>
            <a:t>Use fragrance-free personal products.</a:t>
          </a:r>
        </a:p>
      </dgm:t>
    </dgm:pt>
    <dgm:pt modelId="{AF593A1A-20DB-4A89-99CA-8BC03B043CFB}" type="parTrans" cxnId="{90F9F1FE-BCD7-4046-B236-106AD9D1ABC8}">
      <dgm:prSet/>
      <dgm:spPr/>
      <dgm:t>
        <a:bodyPr/>
        <a:lstStyle/>
        <a:p>
          <a:endParaRPr lang="en-US"/>
        </a:p>
      </dgm:t>
    </dgm:pt>
    <dgm:pt modelId="{6E793C54-E55D-4A89-ACDE-93B368C6EA6A}" type="sibTrans" cxnId="{90F9F1FE-BCD7-4046-B236-106AD9D1ABC8}">
      <dgm:prSet/>
      <dgm:spPr/>
      <dgm:t>
        <a:bodyPr/>
        <a:lstStyle/>
        <a:p>
          <a:endParaRPr lang="en-US"/>
        </a:p>
      </dgm:t>
    </dgm:pt>
    <dgm:pt modelId="{06320ECD-12EB-4120-8ECD-8894171BF488}">
      <dgm:prSet custT="1"/>
      <dgm:spPr/>
      <dgm:t>
        <a:bodyPr/>
        <a:lstStyle/>
        <a:p>
          <a:r>
            <a:rPr lang="en-US" sz="1050"/>
            <a:t>No Sandals of any type, no bare legs</a:t>
          </a:r>
        </a:p>
      </dgm:t>
    </dgm:pt>
    <dgm:pt modelId="{BE3993D1-82B8-482F-A132-7425B928856C}" type="parTrans" cxnId="{8F4053AD-76E4-4928-B2F2-AFDA7EC24612}">
      <dgm:prSet/>
      <dgm:spPr/>
      <dgm:t>
        <a:bodyPr/>
        <a:lstStyle/>
        <a:p>
          <a:endParaRPr lang="en-US"/>
        </a:p>
      </dgm:t>
    </dgm:pt>
    <dgm:pt modelId="{FA5B6DBC-802B-4DC1-859C-984DF3FA3555}" type="sibTrans" cxnId="{8F4053AD-76E4-4928-B2F2-AFDA7EC24612}">
      <dgm:prSet/>
      <dgm:spPr/>
      <dgm:t>
        <a:bodyPr/>
        <a:lstStyle/>
        <a:p>
          <a:endParaRPr lang="en-US"/>
        </a:p>
      </dgm:t>
    </dgm:pt>
    <dgm:pt modelId="{4C0F716F-B440-4BC9-8C12-D5F42CC85D6B}">
      <dgm:prSet custT="1"/>
      <dgm:spPr/>
      <dgm:t>
        <a:bodyPr/>
        <a:lstStyle/>
        <a:p>
          <a:r>
            <a:rPr lang="en-US" sz="1050"/>
            <a:t>No excessive jewelry, No visible body piercings other than earrings.</a:t>
          </a:r>
        </a:p>
      </dgm:t>
    </dgm:pt>
    <dgm:pt modelId="{425A5EFE-0DAE-463B-BB00-C7F21E92C435}" type="parTrans" cxnId="{ECF31782-5DAF-448D-B568-2160897CD7C0}">
      <dgm:prSet/>
      <dgm:spPr/>
      <dgm:t>
        <a:bodyPr/>
        <a:lstStyle/>
        <a:p>
          <a:endParaRPr lang="en-US"/>
        </a:p>
      </dgm:t>
    </dgm:pt>
    <dgm:pt modelId="{FA376A9D-2908-48C0-8918-EBBB70D83B4D}" type="sibTrans" cxnId="{ECF31782-5DAF-448D-B568-2160897CD7C0}">
      <dgm:prSet/>
      <dgm:spPr/>
      <dgm:t>
        <a:bodyPr/>
        <a:lstStyle/>
        <a:p>
          <a:endParaRPr lang="en-US"/>
        </a:p>
      </dgm:t>
    </dgm:pt>
    <dgm:pt modelId="{49E1AA78-79A2-4D5A-BDD0-04C1AF0E5106}">
      <dgm:prSet custT="1"/>
      <dgm:spPr/>
      <dgm:t>
        <a:bodyPr/>
        <a:lstStyle/>
        <a:p>
          <a:r>
            <a:rPr lang="en-US" sz="1050"/>
            <a:t>No head covering except for religious or medical reasons.</a:t>
          </a:r>
        </a:p>
      </dgm:t>
    </dgm:pt>
    <dgm:pt modelId="{A9B3042E-B9E7-4EB2-9C7B-93561BB7381E}" type="parTrans" cxnId="{175F8E86-E943-4D82-A9DF-D8A29951F444}">
      <dgm:prSet/>
      <dgm:spPr/>
      <dgm:t>
        <a:bodyPr/>
        <a:lstStyle/>
        <a:p>
          <a:endParaRPr lang="en-US"/>
        </a:p>
      </dgm:t>
    </dgm:pt>
    <dgm:pt modelId="{42191837-A3E8-433E-B174-BE7E420DEF7E}" type="sibTrans" cxnId="{175F8E86-E943-4D82-A9DF-D8A29951F444}">
      <dgm:prSet/>
      <dgm:spPr/>
      <dgm:t>
        <a:bodyPr/>
        <a:lstStyle/>
        <a:p>
          <a:endParaRPr lang="en-US"/>
        </a:p>
      </dgm:t>
    </dgm:pt>
    <dgm:pt modelId="{36D19E8F-A6D0-40EC-8934-DFB18D7F4F47}">
      <dgm:prSet custT="1"/>
      <dgm:spPr/>
      <dgm:t>
        <a:bodyPr/>
        <a:lstStyle/>
        <a:p>
          <a:r>
            <a:rPr lang="en-US" sz="1050"/>
            <a:t>No gum chewing.</a:t>
          </a:r>
        </a:p>
      </dgm:t>
    </dgm:pt>
    <dgm:pt modelId="{81E46D21-A830-4D85-9D67-3FE4C107196E}" type="parTrans" cxnId="{3094C46E-48EF-4213-9275-320BE13B4504}">
      <dgm:prSet/>
      <dgm:spPr/>
      <dgm:t>
        <a:bodyPr/>
        <a:lstStyle/>
        <a:p>
          <a:endParaRPr lang="en-US"/>
        </a:p>
      </dgm:t>
    </dgm:pt>
    <dgm:pt modelId="{B78CA579-E77F-4DA9-904F-65B5E152B239}" type="sibTrans" cxnId="{3094C46E-48EF-4213-9275-320BE13B4504}">
      <dgm:prSet/>
      <dgm:spPr/>
      <dgm:t>
        <a:bodyPr/>
        <a:lstStyle/>
        <a:p>
          <a:endParaRPr lang="en-US"/>
        </a:p>
      </dgm:t>
    </dgm:pt>
    <dgm:pt modelId="{0AE27D9E-9393-4A77-83FC-D98E50C9F3E4}">
      <dgm:prSet/>
      <dgm:spPr/>
      <dgm:t>
        <a:bodyPr/>
        <a:lstStyle/>
        <a:p>
          <a:endParaRPr lang="en-US" sz="800"/>
        </a:p>
      </dgm:t>
    </dgm:pt>
    <dgm:pt modelId="{56A0B080-CBF4-47F5-8994-7009AF9625E4}" type="parTrans" cxnId="{F5B40D66-D44A-416F-BF1A-6D780E9C8D9B}">
      <dgm:prSet/>
      <dgm:spPr/>
      <dgm:t>
        <a:bodyPr/>
        <a:lstStyle/>
        <a:p>
          <a:endParaRPr lang="en-US"/>
        </a:p>
      </dgm:t>
    </dgm:pt>
    <dgm:pt modelId="{FACA5A71-5FD0-45F8-B4C7-6BE90E11C9AF}" type="sibTrans" cxnId="{F5B40D66-D44A-416F-BF1A-6D780E9C8D9B}">
      <dgm:prSet/>
      <dgm:spPr/>
      <dgm:t>
        <a:bodyPr/>
        <a:lstStyle/>
        <a:p>
          <a:endParaRPr lang="en-US"/>
        </a:p>
      </dgm:t>
    </dgm:pt>
    <dgm:pt modelId="{DC8467B3-6E4A-4373-95DA-590D18C2349E}">
      <dgm:prSet custT="1"/>
      <dgm:spPr/>
      <dgm:t>
        <a:bodyPr/>
        <a:lstStyle/>
        <a:p>
          <a:r>
            <a:rPr lang="en-US" sz="1050"/>
            <a:t>The ID badge must be worn at the shoulder level and not be defaced in any way with stickers/pins attached. </a:t>
          </a:r>
        </a:p>
      </dgm:t>
    </dgm:pt>
    <dgm:pt modelId="{235F9D8B-1451-410C-934E-6CB802F41B41}" type="parTrans" cxnId="{8D346BD9-DB10-4401-B7D2-E81F6759682F}">
      <dgm:prSet/>
      <dgm:spPr/>
      <dgm:t>
        <a:bodyPr/>
        <a:lstStyle/>
        <a:p>
          <a:endParaRPr lang="en-US"/>
        </a:p>
      </dgm:t>
    </dgm:pt>
    <dgm:pt modelId="{861988B5-B67F-4CD5-A9CA-8631F2705CFF}" type="sibTrans" cxnId="{8D346BD9-DB10-4401-B7D2-E81F6759682F}">
      <dgm:prSet/>
      <dgm:spPr/>
      <dgm:t>
        <a:bodyPr/>
        <a:lstStyle/>
        <a:p>
          <a:endParaRPr lang="en-US"/>
        </a:p>
      </dgm:t>
    </dgm:pt>
    <dgm:pt modelId="{F0AC7C3A-F7C4-4581-B7E1-3E3C7F22530F}" type="pres">
      <dgm:prSet presAssocID="{04D0E96B-AFCD-4E53-B351-2885C4EA9FF9}" presName="linear" presStyleCnt="0">
        <dgm:presLayoutVars>
          <dgm:dir/>
          <dgm:animLvl val="lvl"/>
          <dgm:resizeHandles val="exact"/>
        </dgm:presLayoutVars>
      </dgm:prSet>
      <dgm:spPr/>
    </dgm:pt>
    <dgm:pt modelId="{9632E70C-ECF7-4D2C-86DF-8DA749A3597A}" type="pres">
      <dgm:prSet presAssocID="{C6ABD25D-E1E3-43F4-95E6-48927B0B7892}" presName="parentLin" presStyleCnt="0"/>
      <dgm:spPr/>
    </dgm:pt>
    <dgm:pt modelId="{0B65DE73-0D7F-4164-8CB0-C62B8E09E647}" type="pres">
      <dgm:prSet presAssocID="{C6ABD25D-E1E3-43F4-95E6-48927B0B7892}" presName="parentLeftMargin" presStyleLbl="node1" presStyleIdx="0" presStyleCnt="3"/>
      <dgm:spPr/>
    </dgm:pt>
    <dgm:pt modelId="{E5F801E7-00E2-4B8F-8BE6-0A718C828BDC}" type="pres">
      <dgm:prSet presAssocID="{C6ABD25D-E1E3-43F4-95E6-48927B0B7892}" presName="parentText" presStyleLbl="node1" presStyleIdx="0" presStyleCnt="3" custScaleX="113135" custScaleY="237892">
        <dgm:presLayoutVars>
          <dgm:chMax val="0"/>
          <dgm:bulletEnabled val="1"/>
        </dgm:presLayoutVars>
      </dgm:prSet>
      <dgm:spPr/>
    </dgm:pt>
    <dgm:pt modelId="{B81357E5-3EF6-4E4D-997A-A6671B167559}" type="pres">
      <dgm:prSet presAssocID="{C6ABD25D-E1E3-43F4-95E6-48927B0B7892}" presName="negativeSpace" presStyleCnt="0"/>
      <dgm:spPr/>
    </dgm:pt>
    <dgm:pt modelId="{A94912A3-8F15-4584-943A-BC6700675684}" type="pres">
      <dgm:prSet presAssocID="{C6ABD25D-E1E3-43F4-95E6-48927B0B7892}" presName="childText" presStyleLbl="conFgAcc1" presStyleIdx="0" presStyleCnt="3">
        <dgm:presLayoutVars>
          <dgm:bulletEnabled val="1"/>
        </dgm:presLayoutVars>
      </dgm:prSet>
      <dgm:spPr/>
    </dgm:pt>
    <dgm:pt modelId="{BFFCC22C-2622-47BD-96D5-2A69E93138B8}" type="pres">
      <dgm:prSet presAssocID="{55837507-5FBF-48BF-9803-B6437698473F}" presName="spaceBetweenRectangles" presStyleCnt="0"/>
      <dgm:spPr/>
    </dgm:pt>
    <dgm:pt modelId="{40BA4FA4-EBFF-498B-9392-7B0613B37027}" type="pres">
      <dgm:prSet presAssocID="{5F443ACF-8643-4836-978C-0FAAAD87BD8D}" presName="parentLin" presStyleCnt="0"/>
      <dgm:spPr/>
    </dgm:pt>
    <dgm:pt modelId="{4A69AC9C-9B4C-4490-87B2-A6657A118C7A}" type="pres">
      <dgm:prSet presAssocID="{5F443ACF-8643-4836-978C-0FAAAD87BD8D}" presName="parentLeftMargin" presStyleLbl="node1" presStyleIdx="0" presStyleCnt="3"/>
      <dgm:spPr/>
    </dgm:pt>
    <dgm:pt modelId="{C6820508-9EBF-470D-B165-CC5EB3661C72}" type="pres">
      <dgm:prSet presAssocID="{5F443ACF-8643-4836-978C-0FAAAD87BD8D}" presName="parentText" presStyleLbl="node1" presStyleIdx="1" presStyleCnt="3" custScaleX="142997" custScaleY="200481" custLinFactNeighborX="712" custLinFactNeighborY="-4946">
        <dgm:presLayoutVars>
          <dgm:chMax val="0"/>
          <dgm:bulletEnabled val="1"/>
        </dgm:presLayoutVars>
      </dgm:prSet>
      <dgm:spPr/>
    </dgm:pt>
    <dgm:pt modelId="{3831283D-464D-4FE7-80F7-A20BEAD20997}" type="pres">
      <dgm:prSet presAssocID="{5F443ACF-8643-4836-978C-0FAAAD87BD8D}" presName="negativeSpace" presStyleCnt="0"/>
      <dgm:spPr/>
    </dgm:pt>
    <dgm:pt modelId="{5FACA5FB-EBAC-4AE9-A8B4-68DC719B1B06}" type="pres">
      <dgm:prSet presAssocID="{5F443ACF-8643-4836-978C-0FAAAD87BD8D}" presName="childText" presStyleLbl="conFgAcc1" presStyleIdx="1" presStyleCnt="3">
        <dgm:presLayoutVars>
          <dgm:bulletEnabled val="1"/>
        </dgm:presLayoutVars>
      </dgm:prSet>
      <dgm:spPr/>
    </dgm:pt>
    <dgm:pt modelId="{A10D87AF-8E89-4FFB-A265-033A8C05B8DC}" type="pres">
      <dgm:prSet presAssocID="{EFBA8D24-7063-424E-9E8A-5E7D5F04A21A}" presName="spaceBetweenRectangles" presStyleCnt="0"/>
      <dgm:spPr/>
    </dgm:pt>
    <dgm:pt modelId="{5D5ADE7E-88B8-4F07-9CB8-4BBA8DF85B33}" type="pres">
      <dgm:prSet presAssocID="{ED798E48-0CEF-4371-B251-3F9B087BE7F8}" presName="parentLin" presStyleCnt="0"/>
      <dgm:spPr/>
    </dgm:pt>
    <dgm:pt modelId="{CE048B72-88E8-46B4-A37F-A44939C41D9C}" type="pres">
      <dgm:prSet presAssocID="{ED798E48-0CEF-4371-B251-3F9B087BE7F8}" presName="parentLeftMargin" presStyleLbl="node1" presStyleIdx="1" presStyleCnt="3"/>
      <dgm:spPr/>
    </dgm:pt>
    <dgm:pt modelId="{A72BA461-339A-4984-A2BF-3E652F67B06B}" type="pres">
      <dgm:prSet presAssocID="{ED798E48-0CEF-4371-B251-3F9B087BE7F8}" presName="parentText" presStyleLbl="node1" presStyleIdx="2" presStyleCnt="3" custScaleX="142997" custScaleY="214993">
        <dgm:presLayoutVars>
          <dgm:chMax val="0"/>
          <dgm:bulletEnabled val="1"/>
        </dgm:presLayoutVars>
      </dgm:prSet>
      <dgm:spPr/>
    </dgm:pt>
    <dgm:pt modelId="{1458D0A5-306E-42F2-9D52-C97C3DCC3596}" type="pres">
      <dgm:prSet presAssocID="{ED798E48-0CEF-4371-B251-3F9B087BE7F8}" presName="negativeSpace" presStyleCnt="0"/>
      <dgm:spPr/>
    </dgm:pt>
    <dgm:pt modelId="{12CE4BDF-BA53-43DA-8B2D-FCA7C7FEC318}" type="pres">
      <dgm:prSet presAssocID="{ED798E48-0CEF-4371-B251-3F9B087BE7F8}" presName="childText" presStyleLbl="conFgAcc1" presStyleIdx="2" presStyleCnt="3">
        <dgm:presLayoutVars>
          <dgm:bulletEnabled val="1"/>
        </dgm:presLayoutVars>
      </dgm:prSet>
      <dgm:spPr/>
    </dgm:pt>
  </dgm:ptLst>
  <dgm:cxnLst>
    <dgm:cxn modelId="{D9DB1917-0379-40D3-A595-5987DE04DDD0}" type="presOf" srcId="{5F443ACF-8643-4836-978C-0FAAAD87BD8D}" destId="{4A69AC9C-9B4C-4490-87B2-A6657A118C7A}" srcOrd="0" destOrd="0" presId="urn:microsoft.com/office/officeart/2005/8/layout/list1"/>
    <dgm:cxn modelId="{AFC6B017-AA89-442D-88B1-42A8F16EE20D}" type="presOf" srcId="{ED798E48-0CEF-4371-B251-3F9B087BE7F8}" destId="{A72BA461-339A-4984-A2BF-3E652F67B06B}" srcOrd="1" destOrd="0" presId="urn:microsoft.com/office/officeart/2005/8/layout/list1"/>
    <dgm:cxn modelId="{E2175319-A27C-4C91-9099-ACF87C1EB94A}" type="presOf" srcId="{04D0E96B-AFCD-4E53-B351-2885C4EA9FF9}" destId="{F0AC7C3A-F7C4-4581-B7E1-3E3C7F22530F}" srcOrd="0" destOrd="0" presId="urn:microsoft.com/office/officeart/2005/8/layout/list1"/>
    <dgm:cxn modelId="{A37C7429-795B-43EA-A9A9-2178A57730A1}" srcId="{04D0E96B-AFCD-4E53-B351-2885C4EA9FF9}" destId="{C6ABD25D-E1E3-43F4-95E6-48927B0B7892}" srcOrd="0" destOrd="0" parTransId="{D023A5B7-5A47-43D5-94AD-FDBD8E09A61A}" sibTransId="{55837507-5FBF-48BF-9803-B6437698473F}"/>
    <dgm:cxn modelId="{906F3930-4925-45F5-8D84-39D306423FAB}" srcId="{C6ABD25D-E1E3-43F4-95E6-48927B0B7892}" destId="{9C5054AC-48FE-4171-B9B3-DDD36DBFB2FE}" srcOrd="0" destOrd="0" parTransId="{96AC19AC-24ED-42FD-A03B-D34C26EDDA8F}" sibTransId="{8811CC09-C099-4E61-A7A9-D4AC2DCEC4E5}"/>
    <dgm:cxn modelId="{D5FE2238-E882-4E24-A46C-7F1BA16BD008}" type="presOf" srcId="{34F737A6-F139-4AF3-B358-C4EEF0DEDD1F}" destId="{5FACA5FB-EBAC-4AE9-A8B4-68DC719B1B06}" srcOrd="0" destOrd="1" presId="urn:microsoft.com/office/officeart/2005/8/layout/list1"/>
    <dgm:cxn modelId="{F5DB7B63-AA98-4429-A9DC-148934514F9E}" type="presOf" srcId="{5F443ACF-8643-4836-978C-0FAAAD87BD8D}" destId="{C6820508-9EBF-470D-B165-CC5EB3661C72}" srcOrd="1" destOrd="0" presId="urn:microsoft.com/office/officeart/2005/8/layout/list1"/>
    <dgm:cxn modelId="{2BACF143-052A-41B8-8848-FE804B001235}" srcId="{C6ABD25D-E1E3-43F4-95E6-48927B0B7892}" destId="{9A4B71EF-1F12-49EC-98D3-3A52EF5CCFC8}" srcOrd="1" destOrd="0" parTransId="{23E4C791-2827-4BBB-8E8F-BB2A81206213}" sibTransId="{4EF228C7-2FA7-47B8-99E2-B0CB93CAD072}"/>
    <dgm:cxn modelId="{F5B40D66-D44A-416F-BF1A-6D780E9C8D9B}" srcId="{ED798E48-0CEF-4371-B251-3F9B087BE7F8}" destId="{0AE27D9E-9393-4A77-83FC-D98E50C9F3E4}" srcOrd="2" destOrd="0" parTransId="{56A0B080-CBF4-47F5-8994-7009AF9625E4}" sibTransId="{FACA5A71-5FD0-45F8-B4C7-6BE90E11C9AF}"/>
    <dgm:cxn modelId="{9C18056D-ABC1-4CC9-9544-562A6450633F}" type="presOf" srcId="{0AE27D9E-9393-4A77-83FC-D98E50C9F3E4}" destId="{12CE4BDF-BA53-43DA-8B2D-FCA7C7FEC318}" srcOrd="0" destOrd="2" presId="urn:microsoft.com/office/officeart/2005/8/layout/list1"/>
    <dgm:cxn modelId="{A4E2356E-4F93-4C66-9F26-24F13189C80C}" type="presOf" srcId="{49E1AA78-79A2-4D5A-BDD0-04C1AF0E5106}" destId="{5FACA5FB-EBAC-4AE9-A8B4-68DC719B1B06}" srcOrd="0" destOrd="4" presId="urn:microsoft.com/office/officeart/2005/8/layout/list1"/>
    <dgm:cxn modelId="{3094C46E-48EF-4213-9275-320BE13B4504}" srcId="{5F443ACF-8643-4836-978C-0FAAAD87BD8D}" destId="{36D19E8F-A6D0-40EC-8934-DFB18D7F4F47}" srcOrd="5" destOrd="0" parTransId="{81E46D21-A830-4D85-9D67-3FE4C107196E}" sibTransId="{B78CA579-E77F-4DA9-904F-65B5E152B239}"/>
    <dgm:cxn modelId="{C6EAE375-6F82-4952-84A7-A6BCA36BCC01}" type="presOf" srcId="{5CFDEE39-F0C5-40BD-A6AE-A3485AF6D0FC}" destId="{5FACA5FB-EBAC-4AE9-A8B4-68DC719B1B06}" srcOrd="0" destOrd="0" presId="urn:microsoft.com/office/officeart/2005/8/layout/list1"/>
    <dgm:cxn modelId="{AB655959-C2F5-4240-BEFA-886E69E361BB}" type="presOf" srcId="{36D19E8F-A6D0-40EC-8934-DFB18D7F4F47}" destId="{5FACA5FB-EBAC-4AE9-A8B4-68DC719B1B06}" srcOrd="0" destOrd="5" presId="urn:microsoft.com/office/officeart/2005/8/layout/list1"/>
    <dgm:cxn modelId="{ECF31782-5DAF-448D-B568-2160897CD7C0}" srcId="{5F443ACF-8643-4836-978C-0FAAAD87BD8D}" destId="{4C0F716F-B440-4BC9-8C12-D5F42CC85D6B}" srcOrd="3" destOrd="0" parTransId="{425A5EFE-0DAE-463B-BB00-C7F21E92C435}" sibTransId="{FA376A9D-2908-48C0-8918-EBBB70D83B4D}"/>
    <dgm:cxn modelId="{54C25683-4443-493A-B8D0-E9CBCAB8D395}" srcId="{04D0E96B-AFCD-4E53-B351-2885C4EA9FF9}" destId="{ED798E48-0CEF-4371-B251-3F9B087BE7F8}" srcOrd="2" destOrd="0" parTransId="{F5F57D73-5DC4-42C9-8CD8-D019E7F3BCFF}" sibTransId="{D2DBC8C2-5968-4F92-B5EF-B488F7C10615}"/>
    <dgm:cxn modelId="{12613184-127D-4CFA-92BE-6DF28407C81B}" srcId="{5F443ACF-8643-4836-978C-0FAAAD87BD8D}" destId="{34F737A6-F139-4AF3-B358-C4EEF0DEDD1F}" srcOrd="1" destOrd="0" parTransId="{B34954A9-6E48-4CAB-B434-B33868885CEE}" sibTransId="{85DAAFB1-FAA3-4E69-9C55-BB4803D913AB}"/>
    <dgm:cxn modelId="{175F8E86-E943-4D82-A9DF-D8A29951F444}" srcId="{5F443ACF-8643-4836-978C-0FAAAD87BD8D}" destId="{49E1AA78-79A2-4D5A-BDD0-04C1AF0E5106}" srcOrd="4" destOrd="0" parTransId="{A9B3042E-B9E7-4EB2-9C7B-93561BB7381E}" sibTransId="{42191837-A3E8-433E-B174-BE7E420DEF7E}"/>
    <dgm:cxn modelId="{78CDDF88-504C-45BB-A507-C3DD40711400}" type="presOf" srcId="{4C0F716F-B440-4BC9-8C12-D5F42CC85D6B}" destId="{5FACA5FB-EBAC-4AE9-A8B4-68DC719B1B06}" srcOrd="0" destOrd="3" presId="urn:microsoft.com/office/officeart/2005/8/layout/list1"/>
    <dgm:cxn modelId="{0C435D91-4BC3-4821-A588-F0E726B29496}" srcId="{ED798E48-0CEF-4371-B251-3F9B087BE7F8}" destId="{A35CDA8A-3E41-4DCD-8BE5-9F5D9443C76C}" srcOrd="0" destOrd="0" parTransId="{58D9F19E-255A-471D-B893-C38A80BB9322}" sibTransId="{02303FE7-29A1-4595-962E-F53B0D61313B}"/>
    <dgm:cxn modelId="{A741839A-C15F-404A-AFC0-C9CE041D0501}" type="presOf" srcId="{DC8467B3-6E4A-4373-95DA-590D18C2349E}" destId="{12CE4BDF-BA53-43DA-8B2D-FCA7C7FEC318}" srcOrd="0" destOrd="1" presId="urn:microsoft.com/office/officeart/2005/8/layout/list1"/>
    <dgm:cxn modelId="{C6257AA2-39AD-48F5-B1DF-AD7017CD3381}" type="presOf" srcId="{2A6DB2AC-394F-403C-9070-5B8E46162037}" destId="{A94912A3-8F15-4584-943A-BC6700675684}" srcOrd="0" destOrd="3" presId="urn:microsoft.com/office/officeart/2005/8/layout/list1"/>
    <dgm:cxn modelId="{BF514FA5-922B-45A5-A1B2-B9853E55687E}" type="presOf" srcId="{9C5054AC-48FE-4171-B9B3-DDD36DBFB2FE}" destId="{A94912A3-8F15-4584-943A-BC6700675684}" srcOrd="0" destOrd="0" presId="urn:microsoft.com/office/officeart/2005/8/layout/list1"/>
    <dgm:cxn modelId="{7097DCA9-7EA2-48A2-8119-146FE2DC9207}" srcId="{C6ABD25D-E1E3-43F4-95E6-48927B0B7892}" destId="{9D8359D7-F44B-4D9F-B43B-8F3D0B83376E}" srcOrd="2" destOrd="0" parTransId="{814153FA-AB22-4C06-A933-FC0FE4D86849}" sibTransId="{1A762DB0-A5F1-4284-9976-35E1D8ECB78B}"/>
    <dgm:cxn modelId="{C7EE34AB-DA81-4621-9041-A1806D541879}" type="presOf" srcId="{06320ECD-12EB-4120-8ECD-8894171BF488}" destId="{5FACA5FB-EBAC-4AE9-A8B4-68DC719B1B06}" srcOrd="0" destOrd="2" presId="urn:microsoft.com/office/officeart/2005/8/layout/list1"/>
    <dgm:cxn modelId="{8F4053AD-76E4-4928-B2F2-AFDA7EC24612}" srcId="{5F443ACF-8643-4836-978C-0FAAAD87BD8D}" destId="{06320ECD-12EB-4120-8ECD-8894171BF488}" srcOrd="2" destOrd="0" parTransId="{BE3993D1-82B8-482F-A132-7425B928856C}" sibTransId="{FA5B6DBC-802B-4DC1-859C-984DF3FA3555}"/>
    <dgm:cxn modelId="{391286AF-FD75-4BBB-ADE9-1B55DA03CBD3}" type="presOf" srcId="{C6ABD25D-E1E3-43F4-95E6-48927B0B7892}" destId="{0B65DE73-0D7F-4164-8CB0-C62B8E09E647}" srcOrd="0" destOrd="0" presId="urn:microsoft.com/office/officeart/2005/8/layout/list1"/>
    <dgm:cxn modelId="{2A6D4EB6-8979-4BD9-8149-797A1CFBFCED}" type="presOf" srcId="{ED798E48-0CEF-4371-B251-3F9B087BE7F8}" destId="{CE048B72-88E8-46B4-A37F-A44939C41D9C}" srcOrd="0" destOrd="0" presId="urn:microsoft.com/office/officeart/2005/8/layout/list1"/>
    <dgm:cxn modelId="{7C1568C1-703F-4602-B26E-E1D4E51A4668}" type="presOf" srcId="{C6ABD25D-E1E3-43F4-95E6-48927B0B7892}" destId="{E5F801E7-00E2-4B8F-8BE6-0A718C828BDC}" srcOrd="1" destOrd="0" presId="urn:microsoft.com/office/officeart/2005/8/layout/list1"/>
    <dgm:cxn modelId="{7C2773CC-19EF-45FC-B455-1E4D58AB2911}" srcId="{5F443ACF-8643-4836-978C-0FAAAD87BD8D}" destId="{5CFDEE39-F0C5-40BD-A6AE-A3485AF6D0FC}" srcOrd="0" destOrd="0" parTransId="{417A0DCE-870C-4CB7-8450-6229C2F998E3}" sibTransId="{457C48DA-E3FB-4AF3-B459-4848C4B848C5}"/>
    <dgm:cxn modelId="{09C98BD1-F92B-407C-BF5F-E023E209137A}" type="presOf" srcId="{9A4B71EF-1F12-49EC-98D3-3A52EF5CCFC8}" destId="{A94912A3-8F15-4584-943A-BC6700675684}" srcOrd="0" destOrd="1" presId="urn:microsoft.com/office/officeart/2005/8/layout/list1"/>
    <dgm:cxn modelId="{8D346BD9-DB10-4401-B7D2-E81F6759682F}" srcId="{ED798E48-0CEF-4371-B251-3F9B087BE7F8}" destId="{DC8467B3-6E4A-4373-95DA-590D18C2349E}" srcOrd="1" destOrd="0" parTransId="{235F9D8B-1451-410C-934E-6CB802F41B41}" sibTransId="{861988B5-B67F-4CD5-A9CA-8631F2705CFF}"/>
    <dgm:cxn modelId="{384839DC-6988-4FE9-8868-61DA05188C35}" type="presOf" srcId="{9D8359D7-F44B-4D9F-B43B-8F3D0B83376E}" destId="{A94912A3-8F15-4584-943A-BC6700675684}" srcOrd="0" destOrd="2" presId="urn:microsoft.com/office/officeart/2005/8/layout/list1"/>
    <dgm:cxn modelId="{0644F8E0-76CB-4BA6-82CA-A5F29798DF3B}" srcId="{04D0E96B-AFCD-4E53-B351-2885C4EA9FF9}" destId="{5F443ACF-8643-4836-978C-0FAAAD87BD8D}" srcOrd="1" destOrd="0" parTransId="{6C6201BE-887D-485F-B79F-233847A234F3}" sibTransId="{EFBA8D24-7063-424E-9E8A-5E7D5F04A21A}"/>
    <dgm:cxn modelId="{A29BDCE5-91A2-4CD1-A7B5-52239BF837B4}" type="presOf" srcId="{A35CDA8A-3E41-4DCD-8BE5-9F5D9443C76C}" destId="{12CE4BDF-BA53-43DA-8B2D-FCA7C7FEC318}" srcOrd="0" destOrd="0" presId="urn:microsoft.com/office/officeart/2005/8/layout/list1"/>
    <dgm:cxn modelId="{90F9F1FE-BCD7-4046-B236-106AD9D1ABC8}" srcId="{C6ABD25D-E1E3-43F4-95E6-48927B0B7892}" destId="{2A6DB2AC-394F-403C-9070-5B8E46162037}" srcOrd="3" destOrd="0" parTransId="{AF593A1A-20DB-4A89-99CA-8BC03B043CFB}" sibTransId="{6E793C54-E55D-4A89-ACDE-93B368C6EA6A}"/>
    <dgm:cxn modelId="{3E04CE91-0761-4771-8FBA-978B6ABCB930}" type="presParOf" srcId="{F0AC7C3A-F7C4-4581-B7E1-3E3C7F22530F}" destId="{9632E70C-ECF7-4D2C-86DF-8DA749A3597A}" srcOrd="0" destOrd="0" presId="urn:microsoft.com/office/officeart/2005/8/layout/list1"/>
    <dgm:cxn modelId="{21068C89-BC9F-4B1C-8C6E-A3FB4DC88488}" type="presParOf" srcId="{9632E70C-ECF7-4D2C-86DF-8DA749A3597A}" destId="{0B65DE73-0D7F-4164-8CB0-C62B8E09E647}" srcOrd="0" destOrd="0" presId="urn:microsoft.com/office/officeart/2005/8/layout/list1"/>
    <dgm:cxn modelId="{950E3875-0BF6-41E7-87E9-E5E04EB94366}" type="presParOf" srcId="{9632E70C-ECF7-4D2C-86DF-8DA749A3597A}" destId="{E5F801E7-00E2-4B8F-8BE6-0A718C828BDC}" srcOrd="1" destOrd="0" presId="urn:microsoft.com/office/officeart/2005/8/layout/list1"/>
    <dgm:cxn modelId="{580109CC-9A06-4F2C-BEE1-FF14B2FA3AA8}" type="presParOf" srcId="{F0AC7C3A-F7C4-4581-B7E1-3E3C7F22530F}" destId="{B81357E5-3EF6-4E4D-997A-A6671B167559}" srcOrd="1" destOrd="0" presId="urn:microsoft.com/office/officeart/2005/8/layout/list1"/>
    <dgm:cxn modelId="{98A6804F-9C00-45EA-8D31-F3096FC37749}" type="presParOf" srcId="{F0AC7C3A-F7C4-4581-B7E1-3E3C7F22530F}" destId="{A94912A3-8F15-4584-943A-BC6700675684}" srcOrd="2" destOrd="0" presId="urn:microsoft.com/office/officeart/2005/8/layout/list1"/>
    <dgm:cxn modelId="{DEEA2688-BD56-469D-8A96-268598D49B35}" type="presParOf" srcId="{F0AC7C3A-F7C4-4581-B7E1-3E3C7F22530F}" destId="{BFFCC22C-2622-47BD-96D5-2A69E93138B8}" srcOrd="3" destOrd="0" presId="urn:microsoft.com/office/officeart/2005/8/layout/list1"/>
    <dgm:cxn modelId="{B127DCD4-0995-4674-AEF5-33EEB7BE3C30}" type="presParOf" srcId="{F0AC7C3A-F7C4-4581-B7E1-3E3C7F22530F}" destId="{40BA4FA4-EBFF-498B-9392-7B0613B37027}" srcOrd="4" destOrd="0" presId="urn:microsoft.com/office/officeart/2005/8/layout/list1"/>
    <dgm:cxn modelId="{515704EC-A03A-419A-85EB-CE0DD10BE583}" type="presParOf" srcId="{40BA4FA4-EBFF-498B-9392-7B0613B37027}" destId="{4A69AC9C-9B4C-4490-87B2-A6657A118C7A}" srcOrd="0" destOrd="0" presId="urn:microsoft.com/office/officeart/2005/8/layout/list1"/>
    <dgm:cxn modelId="{71323147-966A-43AC-BB7C-DB211B8252CF}" type="presParOf" srcId="{40BA4FA4-EBFF-498B-9392-7B0613B37027}" destId="{C6820508-9EBF-470D-B165-CC5EB3661C72}" srcOrd="1" destOrd="0" presId="urn:microsoft.com/office/officeart/2005/8/layout/list1"/>
    <dgm:cxn modelId="{91D25A14-C5C7-4B38-8C7F-333A4024BA83}" type="presParOf" srcId="{F0AC7C3A-F7C4-4581-B7E1-3E3C7F22530F}" destId="{3831283D-464D-4FE7-80F7-A20BEAD20997}" srcOrd="5" destOrd="0" presId="urn:microsoft.com/office/officeart/2005/8/layout/list1"/>
    <dgm:cxn modelId="{B6BBFBD3-0EBE-4680-A1EE-61943AC43CC8}" type="presParOf" srcId="{F0AC7C3A-F7C4-4581-B7E1-3E3C7F22530F}" destId="{5FACA5FB-EBAC-4AE9-A8B4-68DC719B1B06}" srcOrd="6" destOrd="0" presId="urn:microsoft.com/office/officeart/2005/8/layout/list1"/>
    <dgm:cxn modelId="{FA72A703-1FC6-4BFC-BC36-E1FD9BDFC423}" type="presParOf" srcId="{F0AC7C3A-F7C4-4581-B7E1-3E3C7F22530F}" destId="{A10D87AF-8E89-4FFB-A265-033A8C05B8DC}" srcOrd="7" destOrd="0" presId="urn:microsoft.com/office/officeart/2005/8/layout/list1"/>
    <dgm:cxn modelId="{E8ED190F-0F98-40F4-B9C0-ABBD41FDF7BD}" type="presParOf" srcId="{F0AC7C3A-F7C4-4581-B7E1-3E3C7F22530F}" destId="{5D5ADE7E-88B8-4F07-9CB8-4BBA8DF85B33}" srcOrd="8" destOrd="0" presId="urn:microsoft.com/office/officeart/2005/8/layout/list1"/>
    <dgm:cxn modelId="{9148A52E-C298-49A0-AB94-14AFD527408F}" type="presParOf" srcId="{5D5ADE7E-88B8-4F07-9CB8-4BBA8DF85B33}" destId="{CE048B72-88E8-46B4-A37F-A44939C41D9C}" srcOrd="0" destOrd="0" presId="urn:microsoft.com/office/officeart/2005/8/layout/list1"/>
    <dgm:cxn modelId="{44B9D9E7-D09B-4A7F-BD43-AD2C8D91EF38}" type="presParOf" srcId="{5D5ADE7E-88B8-4F07-9CB8-4BBA8DF85B33}" destId="{A72BA461-339A-4984-A2BF-3E652F67B06B}" srcOrd="1" destOrd="0" presId="urn:microsoft.com/office/officeart/2005/8/layout/list1"/>
    <dgm:cxn modelId="{2747C168-5B8E-4C9D-B18C-BA1DF99529C5}" type="presParOf" srcId="{F0AC7C3A-F7C4-4581-B7E1-3E3C7F22530F}" destId="{1458D0A5-306E-42F2-9D52-C97C3DCC3596}" srcOrd="9" destOrd="0" presId="urn:microsoft.com/office/officeart/2005/8/layout/list1"/>
    <dgm:cxn modelId="{01DB7729-3E94-449D-B419-F8B88518B430}" type="presParOf" srcId="{F0AC7C3A-F7C4-4581-B7E1-3E3C7F22530F}" destId="{12CE4BDF-BA53-43DA-8B2D-FCA7C7FEC3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Positive Impressions:</a:t>
          </a:r>
        </a:p>
        <a:p>
          <a:pPr marL="0" lvl="0" indent="0" algn="ctr" defTabSz="533400">
            <a:lnSpc>
              <a:spcPct val="90000"/>
            </a:lnSpc>
            <a:spcBef>
              <a:spcPct val="0"/>
            </a:spcBef>
            <a:spcAft>
              <a:spcPct val="35000"/>
            </a:spcAft>
            <a:buNone/>
          </a:pPr>
          <a:r>
            <a:rPr lang="en-US" sz="1200" b="1" i="1" kern="1200"/>
            <a:t>Environmental</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promote a quiet environment</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always clean our hands before and after contact with a patient , equipment, and their environment.</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create a safe workspace and “</a:t>
          </a:r>
          <a:r>
            <a:rPr lang="en-US" sz="1500" b="1" kern="1200"/>
            <a:t>speak up</a:t>
          </a:r>
          <a:r>
            <a:rPr lang="en-US" sz="1500" kern="1200"/>
            <a:t>: whenever we have a safety concern</a:t>
          </a:r>
        </a:p>
      </dsp:txBody>
      <dsp:txXfrm>
        <a:off x="6007560" y="969140"/>
        <a:ext cx="2025246" cy="1649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Positive Impressions:</a:t>
          </a:r>
        </a:p>
        <a:p>
          <a:pPr marL="0" lvl="0" indent="0" algn="ctr" defTabSz="533400">
            <a:lnSpc>
              <a:spcPct val="90000"/>
            </a:lnSpc>
            <a:spcBef>
              <a:spcPct val="0"/>
            </a:spcBef>
            <a:spcAft>
              <a:spcPct val="35000"/>
            </a:spcAft>
            <a:buNone/>
          </a:pPr>
          <a:r>
            <a:rPr lang="en-US" sz="1200" b="1" i="1" kern="1200"/>
            <a:t>Environmental</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take ownership for keeping our environment clean.</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eat and drink in designated places.</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put equipment away and store it properly.</a:t>
          </a:r>
        </a:p>
      </dsp:txBody>
      <dsp:txXfrm>
        <a:off x="6007560" y="969140"/>
        <a:ext cx="2025246" cy="1649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64954" y="76233"/>
          <a:ext cx="129415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a:t>Service Recovery</a:t>
          </a:r>
        </a:p>
      </dsp:txBody>
      <dsp:txXfrm>
        <a:off x="128129" y="139408"/>
        <a:ext cx="1167802" cy="2867605"/>
      </dsp:txXfrm>
    </dsp:sp>
    <dsp:sp modelId="{FD549B11-F127-4F43-85DA-D532FD7598B3}">
      <dsp:nvSpPr>
        <dsp:cNvPr id="0" name=""/>
        <dsp:cNvSpPr/>
      </dsp:nvSpPr>
      <dsp:spPr>
        <a:xfrm>
          <a:off x="1397083" y="837351"/>
          <a:ext cx="221181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listen attentively when speaking with an upset customer.</a:t>
          </a:r>
        </a:p>
      </dsp:txBody>
      <dsp:txXfrm>
        <a:off x="1491168" y="931436"/>
        <a:ext cx="2023640" cy="1739164"/>
      </dsp:txXfrm>
    </dsp:sp>
    <dsp:sp modelId="{F9E8C59B-FC33-4B17-B41D-B965660B4A93}">
      <dsp:nvSpPr>
        <dsp:cNvPr id="0" name=""/>
        <dsp:cNvSpPr/>
      </dsp:nvSpPr>
      <dsp:spPr>
        <a:xfrm>
          <a:off x="3648841" y="865706"/>
          <a:ext cx="221181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lower our voice, make eye contact and use extreme courtesy.</a:t>
          </a:r>
        </a:p>
      </dsp:txBody>
      <dsp:txXfrm>
        <a:off x="3741508" y="958373"/>
        <a:ext cx="2026476" cy="1712953"/>
      </dsp:txXfrm>
    </dsp:sp>
    <dsp:sp modelId="{8913816C-AE16-4F0C-A2A9-8E863C6F5C1E}">
      <dsp:nvSpPr>
        <dsp:cNvPr id="0" name=""/>
        <dsp:cNvSpPr/>
      </dsp:nvSpPr>
      <dsp:spPr>
        <a:xfrm>
          <a:off x="5919837" y="879883"/>
          <a:ext cx="221181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offer personal help and take action even when rules are barriers.</a:t>
          </a:r>
        </a:p>
      </dsp:txBody>
      <dsp:txXfrm>
        <a:off x="6009094" y="969140"/>
        <a:ext cx="2033296" cy="164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a:t>Service Recovery</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We always assume a solution can be reached.</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We never make excuses or place blame when handling complaints.</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We are empowered to address complaints and seek help when required.</a:t>
          </a:r>
        </a:p>
      </dsp:txBody>
      <dsp:txXfrm>
        <a:off x="6007560" y="969140"/>
        <a:ext cx="2025246" cy="1649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2C818-A581-4124-86D4-220424758D3C}">
      <dsp:nvSpPr>
        <dsp:cNvPr id="0" name=""/>
        <dsp:cNvSpPr/>
      </dsp:nvSpPr>
      <dsp:spPr>
        <a:xfrm>
          <a:off x="0" y="1627"/>
          <a:ext cx="8481123" cy="824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CEF49-F656-4998-BF7F-9CC2DFBB733F}">
      <dsp:nvSpPr>
        <dsp:cNvPr id="0" name=""/>
        <dsp:cNvSpPr/>
      </dsp:nvSpPr>
      <dsp:spPr>
        <a:xfrm>
          <a:off x="249442" y="187163"/>
          <a:ext cx="453532" cy="453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0EE3B-1141-48F0-8CDC-84DC369ACEBB}">
      <dsp:nvSpPr>
        <dsp:cNvPr id="0" name=""/>
        <dsp:cNvSpPr/>
      </dsp:nvSpPr>
      <dsp:spPr>
        <a:xfrm>
          <a:off x="952418" y="1627"/>
          <a:ext cx="7528704" cy="82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71" tIns="87271" rIns="87271" bIns="87271" numCol="1" spcCol="1270" anchor="ctr" anchorCtr="0">
          <a:noAutofit/>
        </a:bodyPr>
        <a:lstStyle/>
        <a:p>
          <a:pPr marL="0" lvl="0" indent="0" algn="l" defTabSz="755650">
            <a:lnSpc>
              <a:spcPct val="100000"/>
            </a:lnSpc>
            <a:spcBef>
              <a:spcPct val="0"/>
            </a:spcBef>
            <a:spcAft>
              <a:spcPct val="35000"/>
            </a:spcAft>
            <a:buNone/>
          </a:pPr>
          <a:r>
            <a:rPr lang="en-US" sz="1700" b="1" kern="1200"/>
            <a:t>Efficiency</a:t>
          </a:r>
          <a:r>
            <a:rPr lang="en-US" sz="1700" kern="1200"/>
            <a:t> - Less Stress, More Time: “I used to spend so much time fixing miscommunications. Now, with ICARE, I feel like I’m getting it right the first time.”</a:t>
          </a:r>
        </a:p>
      </dsp:txBody>
      <dsp:txXfrm>
        <a:off x="952418" y="1627"/>
        <a:ext cx="7528704" cy="824604"/>
      </dsp:txXfrm>
    </dsp:sp>
    <dsp:sp modelId="{561C7160-5BE9-454F-8977-48731A245C78}">
      <dsp:nvSpPr>
        <dsp:cNvPr id="0" name=""/>
        <dsp:cNvSpPr/>
      </dsp:nvSpPr>
      <dsp:spPr>
        <a:xfrm>
          <a:off x="0" y="1032382"/>
          <a:ext cx="8481123" cy="824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DDB5B0-7AAA-473E-8BCD-BB6C49AF6F38}">
      <dsp:nvSpPr>
        <dsp:cNvPr id="0" name=""/>
        <dsp:cNvSpPr/>
      </dsp:nvSpPr>
      <dsp:spPr>
        <a:xfrm>
          <a:off x="249442" y="1217918"/>
          <a:ext cx="453532" cy="453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4FD6C-5467-42BD-A24E-5284D112C997}">
      <dsp:nvSpPr>
        <dsp:cNvPr id="0" name=""/>
        <dsp:cNvSpPr/>
      </dsp:nvSpPr>
      <dsp:spPr>
        <a:xfrm>
          <a:off x="952418" y="1032382"/>
          <a:ext cx="7528704" cy="82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71" tIns="87271" rIns="87271" bIns="87271" numCol="1" spcCol="1270" anchor="ctr" anchorCtr="0">
          <a:noAutofit/>
        </a:bodyPr>
        <a:lstStyle/>
        <a:p>
          <a:pPr marL="0" lvl="0" indent="0" algn="l" defTabSz="755650">
            <a:lnSpc>
              <a:spcPct val="100000"/>
            </a:lnSpc>
            <a:spcBef>
              <a:spcPct val="0"/>
            </a:spcBef>
            <a:spcAft>
              <a:spcPct val="35000"/>
            </a:spcAft>
            <a:buNone/>
          </a:pPr>
          <a:r>
            <a:rPr lang="en-US" sz="1700" b="1" kern="1200"/>
            <a:t>Empowerment</a:t>
          </a:r>
          <a:r>
            <a:rPr lang="en-US" sz="1700" kern="1200"/>
            <a:t> - Confidence in Every Conversation: “I feel more in control, even in emotionally charged situations. ICARE helps me stay grounded and professional.”</a:t>
          </a:r>
        </a:p>
      </dsp:txBody>
      <dsp:txXfrm>
        <a:off x="952418" y="1032382"/>
        <a:ext cx="7528704" cy="824604"/>
      </dsp:txXfrm>
    </dsp:sp>
    <dsp:sp modelId="{36C3DA95-6138-44DE-93A9-92BF30B2297B}">
      <dsp:nvSpPr>
        <dsp:cNvPr id="0" name=""/>
        <dsp:cNvSpPr/>
      </dsp:nvSpPr>
      <dsp:spPr>
        <a:xfrm>
          <a:off x="0" y="2063138"/>
          <a:ext cx="8481123" cy="824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39289-524C-443F-93EB-0788EAA1912C}">
      <dsp:nvSpPr>
        <dsp:cNvPr id="0" name=""/>
        <dsp:cNvSpPr/>
      </dsp:nvSpPr>
      <dsp:spPr>
        <a:xfrm>
          <a:off x="249442" y="2248674"/>
          <a:ext cx="453532" cy="453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A6B25-69FB-4B21-B446-1444DA02B0D8}">
      <dsp:nvSpPr>
        <dsp:cNvPr id="0" name=""/>
        <dsp:cNvSpPr/>
      </dsp:nvSpPr>
      <dsp:spPr>
        <a:xfrm>
          <a:off x="952418" y="2063138"/>
          <a:ext cx="7528704" cy="82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71" tIns="87271" rIns="87271" bIns="87271" numCol="1" spcCol="1270" anchor="ctr" anchorCtr="0">
          <a:noAutofit/>
        </a:bodyPr>
        <a:lstStyle/>
        <a:p>
          <a:pPr marL="0" lvl="0" indent="0" algn="l" defTabSz="755650">
            <a:lnSpc>
              <a:spcPct val="100000"/>
            </a:lnSpc>
            <a:spcBef>
              <a:spcPct val="0"/>
            </a:spcBef>
            <a:spcAft>
              <a:spcPct val="35000"/>
            </a:spcAft>
            <a:buNone/>
          </a:pPr>
          <a:r>
            <a:rPr lang="en-US" sz="1700" b="1" kern="1200"/>
            <a:t>Professionalism</a:t>
          </a:r>
          <a:r>
            <a:rPr lang="en-US" sz="1700" kern="1200"/>
            <a:t> - Living Our Values: “Patients notice when we’re intentional. ICARE helps me show that I care, not just say it.”</a:t>
          </a:r>
        </a:p>
      </dsp:txBody>
      <dsp:txXfrm>
        <a:off x="952418" y="2063138"/>
        <a:ext cx="7528704" cy="824604"/>
      </dsp:txXfrm>
    </dsp:sp>
    <dsp:sp modelId="{6F464197-A5E3-4666-9C7D-718733730997}">
      <dsp:nvSpPr>
        <dsp:cNvPr id="0" name=""/>
        <dsp:cNvSpPr/>
      </dsp:nvSpPr>
      <dsp:spPr>
        <a:xfrm>
          <a:off x="0" y="3093894"/>
          <a:ext cx="8481123" cy="824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39EBD-08F0-4E48-BDDF-80F60E76D320}">
      <dsp:nvSpPr>
        <dsp:cNvPr id="0" name=""/>
        <dsp:cNvSpPr/>
      </dsp:nvSpPr>
      <dsp:spPr>
        <a:xfrm>
          <a:off x="249442" y="3279430"/>
          <a:ext cx="453532" cy="453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EAF49-79C8-4DDE-98FF-3459D727AAD5}">
      <dsp:nvSpPr>
        <dsp:cNvPr id="0" name=""/>
        <dsp:cNvSpPr/>
      </dsp:nvSpPr>
      <dsp:spPr>
        <a:xfrm>
          <a:off x="952418" y="3093894"/>
          <a:ext cx="7528704" cy="824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71" tIns="87271" rIns="87271" bIns="87271" numCol="1" spcCol="1270" anchor="ctr" anchorCtr="0">
          <a:noAutofit/>
        </a:bodyPr>
        <a:lstStyle/>
        <a:p>
          <a:pPr marL="0" lvl="0" indent="0" algn="l" defTabSz="755650">
            <a:lnSpc>
              <a:spcPct val="100000"/>
            </a:lnSpc>
            <a:spcBef>
              <a:spcPct val="0"/>
            </a:spcBef>
            <a:spcAft>
              <a:spcPct val="35000"/>
            </a:spcAft>
            <a:buNone/>
          </a:pPr>
          <a:r>
            <a:rPr lang="en-US" sz="1700" b="1" kern="1200"/>
            <a:t>Patient Experience </a:t>
          </a:r>
          <a:r>
            <a:rPr lang="en-US" sz="1700" kern="1200"/>
            <a:t>- Making People Feel Seen: “I had a patient tell me, ‘You made me feel like a person, not a number.’ That’s the power of ICARE.”</a:t>
          </a:r>
        </a:p>
      </dsp:txBody>
      <dsp:txXfrm>
        <a:off x="952418" y="3093894"/>
        <a:ext cx="7528704" cy="824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AE1DE-91E6-4DAB-B5CA-F53F9E4DD79B}">
      <dsp:nvSpPr>
        <dsp:cNvPr id="0" name=""/>
        <dsp:cNvSpPr/>
      </dsp:nvSpPr>
      <dsp:spPr>
        <a:xfrm flipV="1">
          <a:off x="0" y="1812644"/>
          <a:ext cx="8059807" cy="6271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A76A0-684C-483C-B1C8-E4B42698346B}">
      <dsp:nvSpPr>
        <dsp:cNvPr id="0" name=""/>
        <dsp:cNvSpPr/>
      </dsp:nvSpPr>
      <dsp:spPr>
        <a:xfrm flipH="1">
          <a:off x="356280" y="1829481"/>
          <a:ext cx="7703526" cy="196740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You are required to swipe in and out </a:t>
          </a:r>
          <a:r>
            <a:rPr lang="en-US" sz="1800" b="1" kern="1200" err="1">
              <a:solidFill>
                <a:srgbClr val="FF0000"/>
              </a:solidFill>
            </a:rPr>
            <a:t>everyday</a:t>
          </a:r>
          <a:r>
            <a:rPr lang="en-US" sz="1800" b="1" kern="1200">
              <a:solidFill>
                <a:srgbClr val="FF0000"/>
              </a:solidFill>
            </a:rPr>
            <a:t> </a:t>
          </a:r>
          <a:r>
            <a:rPr lang="en-US" sz="1800" kern="1200">
              <a:solidFill>
                <a:schemeClr val="bg1"/>
              </a:solidFill>
            </a:rPr>
            <a:t>you volunteer.  This is necessary for you to be covered by our liability insurance, to record your volunteer hours, and lastly consideration for service awards.</a:t>
          </a:r>
        </a:p>
      </dsp:txBody>
      <dsp:txXfrm>
        <a:off x="452321" y="1925522"/>
        <a:ext cx="7511444" cy="1775325"/>
      </dsp:txXfrm>
    </dsp:sp>
    <dsp:sp modelId="{95540E6A-C030-43C5-9D3C-8DEB88AFDF61}">
      <dsp:nvSpPr>
        <dsp:cNvPr id="0" name=""/>
        <dsp:cNvSpPr/>
      </dsp:nvSpPr>
      <dsp:spPr>
        <a:xfrm>
          <a:off x="0" y="3626931"/>
          <a:ext cx="8059807" cy="7440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4AEC1-B7FA-44F5-B99D-DD691338A0C8}">
      <dsp:nvSpPr>
        <dsp:cNvPr id="0" name=""/>
        <dsp:cNvSpPr/>
      </dsp:nvSpPr>
      <dsp:spPr>
        <a:xfrm>
          <a:off x="267811" y="0"/>
          <a:ext cx="7687450" cy="185453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a:t>All volunteers  should present in a happy and healthy manner prepared to serve in the role they are trained.  Making a difference begins with you.  Our patients, families , and visitors rely on your kindness and compassion to assist them through the health care journey.</a:t>
          </a:r>
        </a:p>
      </dsp:txBody>
      <dsp:txXfrm>
        <a:off x="358342" y="90531"/>
        <a:ext cx="7506388" cy="16734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BE3A-DC84-45F4-B72D-00A60E9ED957}">
      <dsp:nvSpPr>
        <dsp:cNvPr id="0" name=""/>
        <dsp:cNvSpPr/>
      </dsp:nvSpPr>
      <dsp:spPr>
        <a:xfrm>
          <a:off x="0" y="307322"/>
          <a:ext cx="6556032"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312420" rIns="508821"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a:t>Trinity Health Ann Arbor, Chelsea, &amp; Livingston Front Desk/lobby area, Reichert Health Building info desk, Imaging Center hallway, &amp; Ann Arbor emergency department discharge area.  </a:t>
          </a:r>
          <a:r>
            <a:rPr lang="en-US" sz="1500" i="1" u="sng" kern="1200"/>
            <a:t>Canton &amp; Brighton Health </a:t>
          </a:r>
          <a:r>
            <a:rPr lang="en-US" sz="1500" i="1" kern="1200"/>
            <a:t>Centers main information desks upon entry.</a:t>
          </a:r>
        </a:p>
      </dsp:txBody>
      <dsp:txXfrm>
        <a:off x="0" y="307322"/>
        <a:ext cx="6556032" cy="1417500"/>
      </dsp:txXfrm>
    </dsp:sp>
    <dsp:sp modelId="{77E563DF-68B2-462A-B269-1D71E23B226C}">
      <dsp:nvSpPr>
        <dsp:cNvPr id="0" name=""/>
        <dsp:cNvSpPr/>
      </dsp:nvSpPr>
      <dsp:spPr>
        <a:xfrm>
          <a:off x="327801" y="85922"/>
          <a:ext cx="45892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666750">
            <a:lnSpc>
              <a:spcPct val="90000"/>
            </a:lnSpc>
            <a:spcBef>
              <a:spcPct val="0"/>
            </a:spcBef>
            <a:spcAft>
              <a:spcPct val="35000"/>
            </a:spcAft>
            <a:buNone/>
          </a:pPr>
          <a:r>
            <a:rPr lang="en-US" sz="1500" kern="1200"/>
            <a:t>Volunteer kiosks are located in the following locations at our hospitals.</a:t>
          </a:r>
        </a:p>
      </dsp:txBody>
      <dsp:txXfrm>
        <a:off x="349417" y="107538"/>
        <a:ext cx="4545990" cy="399568"/>
      </dsp:txXfrm>
    </dsp:sp>
    <dsp:sp modelId="{1FC4FEA2-5321-4A1B-BF1B-B390B0B95121}">
      <dsp:nvSpPr>
        <dsp:cNvPr id="0" name=""/>
        <dsp:cNvSpPr/>
      </dsp:nvSpPr>
      <dsp:spPr>
        <a:xfrm>
          <a:off x="0" y="2027223"/>
          <a:ext cx="6556032" cy="1488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312420" rIns="50882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Swipe in using the swiper if available.</a:t>
          </a:r>
        </a:p>
        <a:p>
          <a:pPr marL="114300" lvl="1" indent="-114300" algn="l" defTabSz="666750">
            <a:lnSpc>
              <a:spcPct val="90000"/>
            </a:lnSpc>
            <a:spcBef>
              <a:spcPct val="0"/>
            </a:spcBef>
            <a:spcAft>
              <a:spcPct val="15000"/>
            </a:spcAft>
            <a:buChar char="•"/>
          </a:pPr>
          <a:r>
            <a:rPr lang="en-US" sz="1500" kern="1200"/>
            <a:t>Use the mouse to enter your volunteer ID number, located on the back of your badge if there is no swiper.</a:t>
          </a:r>
        </a:p>
        <a:p>
          <a:pPr marL="114300" lvl="1" indent="-114300" algn="l" defTabSz="666750">
            <a:lnSpc>
              <a:spcPct val="90000"/>
            </a:lnSpc>
            <a:spcBef>
              <a:spcPct val="0"/>
            </a:spcBef>
            <a:spcAft>
              <a:spcPct val="15000"/>
            </a:spcAft>
            <a:buChar char="•"/>
          </a:pPr>
          <a:r>
            <a:rPr lang="en-US" sz="1500" kern="1200"/>
            <a:t>If the screen is changed, revert back to </a:t>
          </a:r>
          <a:r>
            <a:rPr lang="en-US" sz="1500" kern="1200" err="1"/>
            <a:t>Zenworks</a:t>
          </a:r>
          <a:r>
            <a:rPr lang="en-US" sz="1500" kern="1200"/>
            <a:t> to open up our program and/or hit the windows button.</a:t>
          </a:r>
        </a:p>
      </dsp:txBody>
      <dsp:txXfrm>
        <a:off x="0" y="2027223"/>
        <a:ext cx="6556032" cy="1488375"/>
      </dsp:txXfrm>
    </dsp:sp>
    <dsp:sp modelId="{E14C7ED8-8591-40CE-87D0-120460538BC9}">
      <dsp:nvSpPr>
        <dsp:cNvPr id="0" name=""/>
        <dsp:cNvSpPr/>
      </dsp:nvSpPr>
      <dsp:spPr>
        <a:xfrm>
          <a:off x="327801" y="1805823"/>
          <a:ext cx="45892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666750">
            <a:lnSpc>
              <a:spcPct val="90000"/>
            </a:lnSpc>
            <a:spcBef>
              <a:spcPct val="0"/>
            </a:spcBef>
            <a:spcAft>
              <a:spcPct val="35000"/>
            </a:spcAft>
            <a:buNone/>
          </a:pPr>
          <a:r>
            <a:rPr lang="en-US" sz="1500" kern="1200"/>
            <a:t>Refer to your orientation packet on swiping in procedures for </a:t>
          </a:r>
          <a:r>
            <a:rPr lang="en-US" sz="1500" kern="1200" err="1"/>
            <a:t>Vsys</a:t>
          </a:r>
          <a:r>
            <a:rPr lang="en-US" sz="1500" kern="1200"/>
            <a:t> One.</a:t>
          </a:r>
        </a:p>
      </dsp:txBody>
      <dsp:txXfrm>
        <a:off x="349417" y="1827439"/>
        <a:ext cx="4545990"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912A3-8F15-4584-943A-BC6700675684}">
      <dsp:nvSpPr>
        <dsp:cNvPr id="0" name=""/>
        <dsp:cNvSpPr/>
      </dsp:nvSpPr>
      <dsp:spPr>
        <a:xfrm>
          <a:off x="0" y="471062"/>
          <a:ext cx="7169593" cy="88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Char char="•"/>
          </a:pPr>
          <a:r>
            <a:rPr lang="en-US" sz="1050" kern="1200"/>
            <a:t>Wear your name badge and volunteer Trinity blue vest at all times when volunteering.</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Wear closed toed shoes with hosiery</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Be conservative in hair, dress &amp; make-up, with long hair tied back.</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Use fragrance-free personal products.</a:t>
          </a:r>
        </a:p>
      </dsp:txBody>
      <dsp:txXfrm>
        <a:off x="0" y="471062"/>
        <a:ext cx="7169593" cy="882000"/>
      </dsp:txXfrm>
    </dsp:sp>
    <dsp:sp modelId="{E5F801E7-00E2-4B8F-8BE6-0A718C828BDC}">
      <dsp:nvSpPr>
        <dsp:cNvPr id="0" name=""/>
        <dsp:cNvSpPr/>
      </dsp:nvSpPr>
      <dsp:spPr>
        <a:xfrm>
          <a:off x="358129" y="27336"/>
          <a:ext cx="5672378" cy="56180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l" defTabSz="889000">
            <a:lnSpc>
              <a:spcPct val="90000"/>
            </a:lnSpc>
            <a:spcBef>
              <a:spcPct val="0"/>
            </a:spcBef>
            <a:spcAft>
              <a:spcPct val="35000"/>
            </a:spcAft>
            <a:buNone/>
          </a:pPr>
          <a:r>
            <a:rPr lang="en-US" sz="2000" b="1" i="1" u="sng" kern="1200"/>
            <a:t>Do:</a:t>
          </a:r>
          <a:r>
            <a:rPr lang="en-US" sz="1300" kern="1200"/>
            <a:t> Always do the following related to dress code and volunteer policy and expectations.</a:t>
          </a:r>
        </a:p>
      </dsp:txBody>
      <dsp:txXfrm>
        <a:off x="385554" y="54761"/>
        <a:ext cx="5617528" cy="506955"/>
      </dsp:txXfrm>
    </dsp:sp>
    <dsp:sp modelId="{5FACA5FB-EBAC-4AE9-A8B4-68DC719B1B06}">
      <dsp:nvSpPr>
        <dsp:cNvPr id="0" name=""/>
        <dsp:cNvSpPr/>
      </dsp:nvSpPr>
      <dsp:spPr>
        <a:xfrm>
          <a:off x="0" y="1751638"/>
          <a:ext cx="7169593" cy="1209600"/>
        </a:xfrm>
        <a:prstGeom prst="rect">
          <a:avLst/>
        </a:prstGeom>
        <a:solidFill>
          <a:schemeClr val="lt1">
            <a:alpha val="90000"/>
            <a:hueOff val="0"/>
            <a:satOff val="0"/>
            <a:lumOff val="0"/>
            <a:alphaOff val="0"/>
          </a:schemeClr>
        </a:solidFill>
        <a:ln w="25400" cap="flat" cmpd="sng" algn="ctr">
          <a:solidFill>
            <a:schemeClr val="accent4">
              <a:hueOff val="-2241456"/>
              <a:satOff val="8396"/>
              <a:lumOff val="6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No Jeans, capri pants, leggings, sweat pants, shorts, or jogging suits.</a:t>
          </a:r>
        </a:p>
        <a:p>
          <a:pPr marL="57150" lvl="1" indent="-57150" algn="l" defTabSz="466725">
            <a:lnSpc>
              <a:spcPct val="90000"/>
            </a:lnSpc>
            <a:spcBef>
              <a:spcPct val="0"/>
            </a:spcBef>
            <a:spcAft>
              <a:spcPct val="15000"/>
            </a:spcAft>
            <a:buChar char="•"/>
          </a:pPr>
          <a:r>
            <a:rPr lang="en-US" sz="1050" kern="1200"/>
            <a:t>No sleeveless or midriff baring tops.</a:t>
          </a:r>
        </a:p>
        <a:p>
          <a:pPr marL="57150" lvl="1" indent="-57150" algn="l" defTabSz="466725">
            <a:lnSpc>
              <a:spcPct val="90000"/>
            </a:lnSpc>
            <a:spcBef>
              <a:spcPct val="0"/>
            </a:spcBef>
            <a:spcAft>
              <a:spcPct val="15000"/>
            </a:spcAft>
            <a:buChar char="•"/>
          </a:pPr>
          <a:r>
            <a:rPr lang="en-US" sz="1050" kern="1200"/>
            <a:t>No Sandals of any type, no bare legs</a:t>
          </a:r>
        </a:p>
        <a:p>
          <a:pPr marL="57150" lvl="1" indent="-57150" algn="l" defTabSz="466725">
            <a:lnSpc>
              <a:spcPct val="90000"/>
            </a:lnSpc>
            <a:spcBef>
              <a:spcPct val="0"/>
            </a:spcBef>
            <a:spcAft>
              <a:spcPct val="15000"/>
            </a:spcAft>
            <a:buChar char="•"/>
          </a:pPr>
          <a:r>
            <a:rPr lang="en-US" sz="1050" kern="1200"/>
            <a:t>No excessive jewelry, No visible body piercings other than earrings.</a:t>
          </a:r>
        </a:p>
        <a:p>
          <a:pPr marL="57150" lvl="1" indent="-57150" algn="l" defTabSz="466725">
            <a:lnSpc>
              <a:spcPct val="90000"/>
            </a:lnSpc>
            <a:spcBef>
              <a:spcPct val="0"/>
            </a:spcBef>
            <a:spcAft>
              <a:spcPct val="15000"/>
            </a:spcAft>
            <a:buChar char="•"/>
          </a:pPr>
          <a:r>
            <a:rPr lang="en-US" sz="1050" kern="1200"/>
            <a:t>No head covering except for religious or medical reasons.</a:t>
          </a:r>
        </a:p>
        <a:p>
          <a:pPr marL="57150" lvl="1" indent="-57150" algn="l" defTabSz="466725">
            <a:lnSpc>
              <a:spcPct val="90000"/>
            </a:lnSpc>
            <a:spcBef>
              <a:spcPct val="0"/>
            </a:spcBef>
            <a:spcAft>
              <a:spcPct val="15000"/>
            </a:spcAft>
            <a:buChar char="•"/>
          </a:pPr>
          <a:r>
            <a:rPr lang="en-US" sz="1050" kern="1200"/>
            <a:t>No gum chewing.</a:t>
          </a:r>
        </a:p>
      </dsp:txBody>
      <dsp:txXfrm>
        <a:off x="0" y="1751638"/>
        <a:ext cx="7169593" cy="1209600"/>
      </dsp:txXfrm>
    </dsp:sp>
    <dsp:sp modelId="{C6820508-9EBF-470D-B165-CC5EB3661C72}">
      <dsp:nvSpPr>
        <dsp:cNvPr id="0" name=""/>
        <dsp:cNvSpPr/>
      </dsp:nvSpPr>
      <dsp:spPr>
        <a:xfrm>
          <a:off x="343401" y="1384581"/>
          <a:ext cx="6826191" cy="473455"/>
        </a:xfrm>
        <a:prstGeom prst="roundRect">
          <a:avLst/>
        </a:prstGeom>
        <a:solidFill>
          <a:schemeClr val="accent4">
            <a:hueOff val="-2241456"/>
            <a:satOff val="8396"/>
            <a:lumOff val="656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l" defTabSz="889000">
            <a:lnSpc>
              <a:spcPct val="90000"/>
            </a:lnSpc>
            <a:spcBef>
              <a:spcPct val="0"/>
            </a:spcBef>
            <a:spcAft>
              <a:spcPct val="35000"/>
            </a:spcAft>
            <a:buNone/>
          </a:pPr>
          <a:r>
            <a:rPr lang="en-US" sz="2000" b="1" i="1" u="sng" kern="1200"/>
            <a:t>Don’t</a:t>
          </a:r>
          <a:r>
            <a:rPr lang="en-US" sz="1200" kern="1200"/>
            <a:t>:  </a:t>
          </a:r>
          <a:r>
            <a:rPr lang="en-US" sz="1400" kern="1200"/>
            <a:t>Present for volunteering with any of the following.</a:t>
          </a:r>
        </a:p>
      </dsp:txBody>
      <dsp:txXfrm>
        <a:off x="366513" y="1407693"/>
        <a:ext cx="6779967" cy="427231"/>
      </dsp:txXfrm>
    </dsp:sp>
    <dsp:sp modelId="{12CE4BDF-BA53-43DA-8B2D-FCA7C7FEC318}">
      <dsp:nvSpPr>
        <dsp:cNvPr id="0" name=""/>
        <dsp:cNvSpPr/>
      </dsp:nvSpPr>
      <dsp:spPr>
        <a:xfrm>
          <a:off x="0" y="3394085"/>
          <a:ext cx="7169593" cy="831600"/>
        </a:xfrm>
        <a:prstGeom prst="rect">
          <a:avLst/>
        </a:prstGeom>
        <a:solidFill>
          <a:schemeClr val="lt1">
            <a:alpha val="90000"/>
            <a:hueOff val="0"/>
            <a:satOff val="0"/>
            <a:lumOff val="0"/>
            <a:alphaOff val="0"/>
          </a:schemeClr>
        </a:solidFill>
        <a:ln w="25400" cap="flat" cmpd="sng" algn="ctr">
          <a:solidFill>
            <a:schemeClr val="accent4">
              <a:hueOff val="-4482912"/>
              <a:satOff val="16792"/>
              <a:lumOff val="13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You are responsible for the cleanliness and neatness of the Trinity volunteer vest.</a:t>
          </a:r>
        </a:p>
        <a:p>
          <a:pPr marL="57150" lvl="1" indent="-57150" algn="l" defTabSz="466725">
            <a:lnSpc>
              <a:spcPct val="90000"/>
            </a:lnSpc>
            <a:spcBef>
              <a:spcPct val="0"/>
            </a:spcBef>
            <a:spcAft>
              <a:spcPct val="15000"/>
            </a:spcAft>
            <a:buChar char="•"/>
          </a:pPr>
          <a:r>
            <a:rPr lang="en-US" sz="1050" kern="1200"/>
            <a:t>The ID badge must be worn at the shoulder level and not be defaced in any way with stickers/pins attached. </a:t>
          </a:r>
        </a:p>
        <a:p>
          <a:pPr marL="57150" lvl="1" indent="-57150" algn="l" defTabSz="355600">
            <a:lnSpc>
              <a:spcPct val="90000"/>
            </a:lnSpc>
            <a:spcBef>
              <a:spcPct val="0"/>
            </a:spcBef>
            <a:spcAft>
              <a:spcPct val="15000"/>
            </a:spcAft>
            <a:buChar char="•"/>
          </a:pPr>
          <a:endParaRPr lang="en-US" sz="800" kern="1200"/>
        </a:p>
      </dsp:txBody>
      <dsp:txXfrm>
        <a:off x="0" y="3394085"/>
        <a:ext cx="7169593" cy="831600"/>
      </dsp:txXfrm>
    </dsp:sp>
    <dsp:sp modelId="{A72BA461-339A-4984-A2BF-3E652F67B06B}">
      <dsp:nvSpPr>
        <dsp:cNvPr id="0" name=""/>
        <dsp:cNvSpPr/>
      </dsp:nvSpPr>
      <dsp:spPr>
        <a:xfrm>
          <a:off x="340975" y="3004438"/>
          <a:ext cx="6826191" cy="507727"/>
        </a:xfrm>
        <a:prstGeom prst="roundRect">
          <a:avLst/>
        </a:prstGeom>
        <a:solidFill>
          <a:schemeClr val="accent4">
            <a:hueOff val="-4482912"/>
            <a:satOff val="16792"/>
            <a:lumOff val="131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ctr" defTabSz="533400">
            <a:lnSpc>
              <a:spcPct val="90000"/>
            </a:lnSpc>
            <a:spcBef>
              <a:spcPct val="0"/>
            </a:spcBef>
            <a:spcAft>
              <a:spcPct val="35000"/>
            </a:spcAft>
            <a:buNone/>
          </a:pPr>
          <a:r>
            <a:rPr lang="en-US" sz="1200" kern="1200"/>
            <a:t>Final Thoughts…. Patients and families form opinions about our standard of care partially from the appearance of those caring for patients, therefore here are some final tips too.</a:t>
          </a:r>
        </a:p>
      </dsp:txBody>
      <dsp:txXfrm>
        <a:off x="365760" y="3029223"/>
        <a:ext cx="6776621" cy="4581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56" tIns="45979" rIns="91956" bIns="4597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956" tIns="45979" rIns="91956" bIns="45979" rtlCol="0"/>
          <a:lstStyle>
            <a:lvl1pPr algn="r">
              <a:defRPr sz="1200"/>
            </a:lvl1pPr>
          </a:lstStyle>
          <a:p>
            <a:fld id="{2730C43E-AA5E-6B46-A1F1-BB0047D6E822}" type="datetimeFigureOut">
              <a:rPr lang="en-US" smtClean="0"/>
              <a:t>3/2/2026</a:t>
            </a:fld>
            <a:endParaRPr lang="en-US"/>
          </a:p>
        </p:txBody>
      </p:sp>
      <p:sp>
        <p:nvSpPr>
          <p:cNvPr id="4" name="Footer Placeholder 3"/>
          <p:cNvSpPr>
            <a:spLocks noGrp="1"/>
          </p:cNvSpPr>
          <p:nvPr>
            <p:ph type="ftr" sz="quarter" idx="2"/>
          </p:nvPr>
        </p:nvSpPr>
        <p:spPr>
          <a:xfrm>
            <a:off x="0" y="8772669"/>
            <a:ext cx="2971800" cy="461804"/>
          </a:xfrm>
          <a:prstGeom prst="rect">
            <a:avLst/>
          </a:prstGeom>
        </p:spPr>
        <p:txBody>
          <a:bodyPr vert="horz" lIns="91956" tIns="45979" rIns="91956" bIns="459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1804"/>
          </a:xfrm>
          <a:prstGeom prst="rect">
            <a:avLst/>
          </a:prstGeom>
        </p:spPr>
        <p:txBody>
          <a:bodyPr vert="horz" lIns="91956" tIns="45979" rIns="91956" bIns="4597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56" tIns="45979" rIns="91956" bIns="45979"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956" tIns="45979" rIns="91956" bIns="45979" rtlCol="0"/>
          <a:lstStyle>
            <a:lvl1pPr algn="r">
              <a:defRPr sz="1200"/>
            </a:lvl1pPr>
          </a:lstStyle>
          <a:p>
            <a:fld id="{3F8F235D-792C-8C4C-A812-06E713B0B218}" type="datetimeFigureOut">
              <a:rPr lang="en-US" smtClean="0"/>
              <a:t>3/2/2026</a:t>
            </a:fld>
            <a:endParaRPr lang="en-US"/>
          </a:p>
        </p:txBody>
      </p:sp>
      <p:sp>
        <p:nvSpPr>
          <p:cNvPr id="4" name="Slide Image Placeholder 3"/>
          <p:cNvSpPr>
            <a:spLocks noGrp="1" noRot="1" noChangeAspect="1"/>
          </p:cNvSpPr>
          <p:nvPr>
            <p:ph type="sldImg" idx="2"/>
          </p:nvPr>
        </p:nvSpPr>
        <p:spPr>
          <a:xfrm>
            <a:off x="350838" y="692150"/>
            <a:ext cx="6156325" cy="3463925"/>
          </a:xfrm>
          <a:prstGeom prst="rect">
            <a:avLst/>
          </a:prstGeom>
          <a:noFill/>
          <a:ln w="12700">
            <a:solidFill>
              <a:prstClr val="black"/>
            </a:solidFill>
          </a:ln>
        </p:spPr>
        <p:txBody>
          <a:bodyPr vert="horz" lIns="91956" tIns="45979" rIns="91956" bIns="45979"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56" tIns="45979" rIns="91956"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1956" tIns="45979" rIns="91956" bIns="4597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1956" tIns="45979" rIns="91956" bIns="4597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69798C-9FC1-714E-BB69-2199F60E7A3D}" type="slidenum">
              <a:rPr lang="en-US" smtClean="0"/>
              <a:t>3</a:t>
            </a:fld>
            <a:endParaRPr lang="en-US"/>
          </a:p>
        </p:txBody>
      </p:sp>
    </p:spTree>
    <p:extLst>
      <p:ext uri="{BB962C8B-B14F-4D97-AF65-F5344CB8AC3E}">
        <p14:creationId xmlns:p14="http://schemas.microsoft.com/office/powerpoint/2010/main" val="364646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1-2 minutes </a:t>
            </a:r>
          </a:p>
          <a:p>
            <a:endParaRPr lang="en-US" sz="1800" b="1"/>
          </a:p>
          <a:p>
            <a:endParaRPr lang="en-US" sz="1800" b="1"/>
          </a:p>
          <a:p>
            <a:r>
              <a:rPr lang="en-US" sz="1800" b="1"/>
              <a:t>The “R” in </a:t>
            </a:r>
            <a:r>
              <a:rPr lang="en-US" sz="1800" b="1" err="1"/>
              <a:t>iCARE</a:t>
            </a:r>
            <a:r>
              <a:rPr lang="en-US" sz="1800" b="1"/>
              <a:t> stands for the action of “Reducing anxiety”.</a:t>
            </a:r>
          </a:p>
          <a:p>
            <a:endParaRPr lang="en-US" sz="1800" b="1"/>
          </a:p>
          <a:p>
            <a:pPr fontAlgn="ctr"/>
            <a:r>
              <a:rPr lang="en-US" sz="2800" b="1">
                <a:solidFill>
                  <a:srgbClr val="000000"/>
                </a:solidFill>
                <a:latin typeface="Calibri" panose="020F0502020204030204" pitchFamily="34" charset="0"/>
              </a:rPr>
              <a:t>Reduction of anxiety</a:t>
            </a:r>
            <a:r>
              <a:rPr lang="en-US" sz="2800">
                <a:solidFill>
                  <a:srgbClr val="000000"/>
                </a:solidFill>
                <a:latin typeface="Calibri" panose="020F0502020204030204" pitchFamily="34" charset="0"/>
              </a:rPr>
              <a:t> in the </a:t>
            </a:r>
            <a:r>
              <a:rPr lang="en-US" sz="2800" err="1">
                <a:solidFill>
                  <a:srgbClr val="000000"/>
                </a:solidFill>
                <a:latin typeface="Calibri" panose="020F0502020204030204" pitchFamily="34" charset="0"/>
              </a:rPr>
              <a:t>iCARE</a:t>
            </a:r>
            <a:r>
              <a:rPr lang="en-US" sz="2800">
                <a:solidFill>
                  <a:srgbClr val="000000"/>
                </a:solidFill>
                <a:latin typeface="Calibri" panose="020F0502020204030204" pitchFamily="34" charset="0"/>
              </a:rPr>
              <a:t> model is perhaps the most elevated step, requiring the most centering and emotional intelligence. In this step,</a:t>
            </a:r>
            <a:r>
              <a:rPr lang="en-US" sz="2800" b="1">
                <a:solidFill>
                  <a:srgbClr val="000000"/>
                </a:solidFill>
                <a:latin typeface="Calibri" panose="020F0502020204030204" pitchFamily="34" charset="0"/>
              </a:rPr>
              <a:t> loving-kindness and compassion</a:t>
            </a:r>
            <a:r>
              <a:rPr lang="en-US" sz="2800">
                <a:solidFill>
                  <a:srgbClr val="000000"/>
                </a:solidFill>
                <a:latin typeface="Calibri" panose="020F0502020204030204" pitchFamily="34" charset="0"/>
              </a:rPr>
              <a:t> is addressed through empathy and intuition to act.</a:t>
            </a:r>
            <a:endParaRPr lang="en-US" sz="2800"/>
          </a:p>
          <a:p>
            <a:pPr fontAlgn="ctr"/>
            <a:r>
              <a:rPr lang="en-US" sz="2800">
                <a:solidFill>
                  <a:srgbClr val="000000"/>
                </a:solidFill>
                <a:latin typeface="Calibri" panose="020F0502020204030204" pitchFamily="34" charset="0"/>
              </a:rPr>
              <a:t>The </a:t>
            </a:r>
            <a:r>
              <a:rPr lang="en-US" sz="2800" b="1">
                <a:solidFill>
                  <a:srgbClr val="000000"/>
                </a:solidFill>
                <a:latin typeface="Calibri" panose="020F0502020204030204" pitchFamily="34" charset="0"/>
              </a:rPr>
              <a:t>empathy exercises</a:t>
            </a:r>
            <a:r>
              <a:rPr lang="en-US" sz="2800">
                <a:solidFill>
                  <a:srgbClr val="000000"/>
                </a:solidFill>
                <a:latin typeface="Calibri" panose="020F0502020204030204" pitchFamily="34" charset="0"/>
              </a:rPr>
              <a:t> required to understand </a:t>
            </a:r>
            <a:r>
              <a:rPr lang="en-US" sz="2800" b="1">
                <a:solidFill>
                  <a:srgbClr val="000000"/>
                </a:solidFill>
                <a:latin typeface="Calibri" panose="020F0502020204030204" pitchFamily="34" charset="0"/>
              </a:rPr>
              <a:t>what type of anxieties</a:t>
            </a:r>
            <a:r>
              <a:rPr lang="en-US" sz="2800">
                <a:solidFill>
                  <a:srgbClr val="000000"/>
                </a:solidFill>
                <a:latin typeface="Calibri" panose="020F0502020204030204" pitchFamily="34" charset="0"/>
              </a:rPr>
              <a:t> a patient could be experiencing helps the caregiver shift into the </a:t>
            </a:r>
            <a:r>
              <a:rPr lang="en-US" sz="2800" b="1">
                <a:solidFill>
                  <a:srgbClr val="000000"/>
                </a:solidFill>
                <a:latin typeface="Calibri" panose="020F0502020204030204" pitchFamily="34" charset="0"/>
              </a:rPr>
              <a:t>patient's frame of reference</a:t>
            </a:r>
            <a:r>
              <a:rPr lang="en-US" sz="2800">
                <a:solidFill>
                  <a:srgbClr val="000000"/>
                </a:solidFill>
                <a:latin typeface="Calibri" panose="020F0502020204030204" pitchFamily="34" charset="0"/>
              </a:rPr>
              <a:t>.</a:t>
            </a:r>
            <a:endParaRPr lang="en-US" sz="2800"/>
          </a:p>
          <a:p>
            <a:pPr fontAlgn="ctr"/>
            <a:r>
              <a:rPr lang="en-US" sz="2800">
                <a:solidFill>
                  <a:srgbClr val="000000"/>
                </a:solidFill>
                <a:latin typeface="Calibri" panose="020F0502020204030204" pitchFamily="34" charset="0"/>
              </a:rPr>
              <a:t>This </a:t>
            </a:r>
            <a:r>
              <a:rPr lang="en-US" sz="2800" err="1">
                <a:solidFill>
                  <a:srgbClr val="000000"/>
                </a:solidFill>
                <a:latin typeface="Calibri" panose="020F0502020204030204" pitchFamily="34" charset="0"/>
              </a:rPr>
              <a:t>iCARE</a:t>
            </a:r>
            <a:r>
              <a:rPr lang="en-US" sz="2800">
                <a:solidFill>
                  <a:srgbClr val="000000"/>
                </a:solidFill>
                <a:latin typeface="Calibri" panose="020F0502020204030204" pitchFamily="34" charset="0"/>
              </a:rPr>
              <a:t> step necessitates the active use of empathic skills to </a:t>
            </a:r>
            <a:r>
              <a:rPr lang="en-US" sz="2800" b="1">
                <a:solidFill>
                  <a:srgbClr val="000000"/>
                </a:solidFill>
                <a:latin typeface="Calibri" panose="020F0502020204030204" pitchFamily="34" charset="0"/>
              </a:rPr>
              <a:t>understand the inner life-world</a:t>
            </a:r>
            <a:r>
              <a:rPr lang="en-US" sz="2800">
                <a:solidFill>
                  <a:srgbClr val="000000"/>
                </a:solidFill>
                <a:latin typeface="Calibri" panose="020F0502020204030204" pitchFamily="34" charset="0"/>
              </a:rPr>
              <a:t> of the patient and be able to anticipate needs. This not only </a:t>
            </a:r>
            <a:r>
              <a:rPr lang="en-US" sz="2800" b="1">
                <a:solidFill>
                  <a:srgbClr val="000000"/>
                </a:solidFill>
                <a:latin typeface="Calibri" panose="020F0502020204030204" pitchFamily="34" charset="0"/>
              </a:rPr>
              <a:t>reduces anxiety</a:t>
            </a:r>
            <a:r>
              <a:rPr lang="en-US" sz="2800">
                <a:solidFill>
                  <a:srgbClr val="000000"/>
                </a:solidFill>
                <a:latin typeface="Calibri" panose="020F0502020204030204" pitchFamily="34" charset="0"/>
              </a:rPr>
              <a:t> but </a:t>
            </a:r>
            <a:r>
              <a:rPr lang="en-US" sz="2800" b="1">
                <a:solidFill>
                  <a:srgbClr val="000000"/>
                </a:solidFill>
                <a:latin typeface="Calibri" panose="020F0502020204030204" pitchFamily="34" charset="0"/>
              </a:rPr>
              <a:t>supports faith and hope</a:t>
            </a:r>
            <a:r>
              <a:rPr lang="en-US" sz="2800">
                <a:solidFill>
                  <a:srgbClr val="000000"/>
                </a:solidFill>
                <a:latin typeface="Calibri" panose="020F0502020204030204" pitchFamily="34" charset="0"/>
              </a:rPr>
              <a:t>.</a:t>
            </a:r>
            <a:endParaRPr lang="en-US" sz="2800"/>
          </a:p>
          <a:p>
            <a:pPr fontAlgn="ctr"/>
            <a:r>
              <a:rPr lang="en-US" sz="2800">
                <a:solidFill>
                  <a:srgbClr val="000000"/>
                </a:solidFill>
                <a:latin typeface="Calibri" panose="020F0502020204030204" pitchFamily="34" charset="0"/>
              </a:rPr>
              <a:t>When a relationship moves to </a:t>
            </a:r>
            <a:r>
              <a:rPr lang="en-US" sz="2800" b="1">
                <a:solidFill>
                  <a:srgbClr val="000000"/>
                </a:solidFill>
                <a:latin typeface="Calibri" panose="020F0502020204030204" pitchFamily="34" charset="0"/>
              </a:rPr>
              <a:t>trust and care</a:t>
            </a:r>
            <a:r>
              <a:rPr lang="en-US" sz="2800">
                <a:solidFill>
                  <a:srgbClr val="000000"/>
                </a:solidFill>
                <a:latin typeface="Calibri" panose="020F0502020204030204" pitchFamily="34" charset="0"/>
              </a:rPr>
              <a:t>, it means the patient has confidence, hope, and belief in their caregiver's ability to own a level of responsibility in their own care. This method of </a:t>
            </a:r>
            <a:r>
              <a:rPr lang="en-US" sz="2800" b="1">
                <a:solidFill>
                  <a:srgbClr val="000000"/>
                </a:solidFill>
                <a:latin typeface="Calibri" panose="020F0502020204030204" pitchFamily="34" charset="0"/>
              </a:rPr>
              <a:t>relationship-developing</a:t>
            </a:r>
            <a:r>
              <a:rPr lang="en-US" sz="2800">
                <a:solidFill>
                  <a:srgbClr val="000000"/>
                </a:solidFill>
                <a:latin typeface="Calibri" panose="020F0502020204030204" pitchFamily="34" charset="0"/>
              </a:rPr>
              <a:t> and </a:t>
            </a:r>
            <a:r>
              <a:rPr lang="en-US" sz="2800" b="1">
                <a:solidFill>
                  <a:srgbClr val="000000"/>
                </a:solidFill>
                <a:latin typeface="Calibri" panose="020F0502020204030204" pitchFamily="34" charset="0"/>
              </a:rPr>
              <a:t>anxiety reduction</a:t>
            </a:r>
            <a:r>
              <a:rPr lang="en-US" sz="2800">
                <a:solidFill>
                  <a:srgbClr val="000000"/>
                </a:solidFill>
                <a:latin typeface="Calibri" panose="020F0502020204030204" pitchFamily="34" charset="0"/>
              </a:rPr>
              <a:t> can only be achieved by the patient feeling seen and understood within a </a:t>
            </a:r>
            <a:r>
              <a:rPr lang="en-US" sz="2800" b="1">
                <a:solidFill>
                  <a:srgbClr val="000000"/>
                </a:solidFill>
                <a:latin typeface="Calibri" panose="020F0502020204030204" pitchFamily="34" charset="0"/>
              </a:rPr>
              <a:t>relationship</a:t>
            </a:r>
            <a:r>
              <a:rPr lang="en-US" sz="2800">
                <a:solidFill>
                  <a:srgbClr val="000000"/>
                </a:solidFill>
                <a:latin typeface="Calibri" panose="020F0502020204030204" pitchFamily="34" charset="0"/>
              </a:rPr>
              <a:t>.</a:t>
            </a:r>
            <a:endParaRPr lang="en-US" sz="2800"/>
          </a:p>
          <a:p>
            <a:pPr fontAlgn="ctr"/>
            <a:endParaRPr lang="en-US" sz="2800"/>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F6CAB-C8EE-014D-A6AC-B672C196245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175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en-US" b="1"/>
              <a:t>3-5 minutes</a:t>
            </a:r>
          </a:p>
          <a:p>
            <a:pPr defTabSz="924916">
              <a:defRPr/>
            </a:pPr>
            <a:endParaRPr lang="en-US"/>
          </a:p>
          <a:p>
            <a:pPr defTabSz="924916">
              <a:defRPr/>
            </a:pPr>
            <a:endParaRPr lang="en-US"/>
          </a:p>
          <a:p>
            <a:pPr defTabSz="924916">
              <a:defRPr/>
            </a:pPr>
            <a:r>
              <a:rPr lang="en-US"/>
              <a:t>Reduce Anxiety: To help anticipate needs and concerns of patients we recommend narration of care.  Narration of care provides the patient with exactly what is happening to them, who is doing it and why.  For example: “Hi my name is______________, I will be your Medical Assistant today.  To get you prepared for your visit with Dr. __________ I will start by taking your vitals, then we will review medications and history before the doctor comes in.  Do you have any questions?”</a:t>
            </a:r>
          </a:p>
          <a:p>
            <a:endParaRPr lang="en-US"/>
          </a:p>
          <a:p>
            <a:r>
              <a:rPr lang="en-US"/>
              <a:t>Go through examples.</a:t>
            </a:r>
            <a:r>
              <a:rPr lang="en-US" baseline="0"/>
              <a:t> Note animations. </a:t>
            </a:r>
          </a:p>
          <a:p>
            <a:r>
              <a:rPr lang="en-US" baseline="0"/>
              <a:t>Based on group participation and time restraints, you can pick and choose what to elaborate on.</a:t>
            </a:r>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84FD2-ED82-4F29-9E9C-1D5F3E488E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432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en-US" sz="1200" b="1"/>
              <a:t>1-2 minutes </a:t>
            </a:r>
          </a:p>
          <a:p>
            <a:pPr defTabSz="924916">
              <a:defRPr/>
            </a:pPr>
            <a:endParaRPr lang="en-US" b="1"/>
          </a:p>
          <a:p>
            <a:pPr defTabSz="924916">
              <a:defRPr/>
            </a:pPr>
            <a:endParaRPr lang="en-US" b="1"/>
          </a:p>
          <a:p>
            <a:pPr defTabSz="924916">
              <a:defRPr/>
            </a:pPr>
            <a:r>
              <a:rPr lang="en-US" b="1"/>
              <a:t>Finally, the “E” in </a:t>
            </a:r>
            <a:r>
              <a:rPr lang="en-US" b="1" err="1"/>
              <a:t>iCARE</a:t>
            </a:r>
            <a:r>
              <a:rPr lang="en-US" b="1"/>
              <a:t> stands for “Exiting with reverence”. </a:t>
            </a:r>
          </a:p>
          <a:p>
            <a:pPr defTabSz="924916">
              <a:defRPr/>
            </a:pPr>
            <a:r>
              <a:rPr lang="en-US"/>
              <a:t>Exit with Reverence: Upon completion of the visit ask the patient “Is there anything else I can do for you? I have the time”  That can feel difficult in the moment, but it improves care, outcomes, and relationships when we have met all the needs of the patient. It is more challenging to help a patient and resolve their issues once the patient has left our care sites. </a:t>
            </a:r>
          </a:p>
          <a:p>
            <a:endParaRPr lang="en-US" b="1"/>
          </a:p>
          <a:p>
            <a:pPr fontAlgn="ctr"/>
            <a:r>
              <a:rPr lang="en-US">
                <a:solidFill>
                  <a:srgbClr val="000000"/>
                </a:solidFill>
                <a:latin typeface="Calibri" panose="020F0502020204030204" pitchFamily="34" charset="0"/>
              </a:rPr>
              <a:t>The </a:t>
            </a:r>
            <a:r>
              <a:rPr lang="en-US" b="1">
                <a:solidFill>
                  <a:srgbClr val="000000"/>
                </a:solidFill>
                <a:latin typeface="Calibri" panose="020F0502020204030204" pitchFamily="34" charset="0"/>
              </a:rPr>
              <a:t>healing environment </a:t>
            </a:r>
            <a:r>
              <a:rPr lang="en-US">
                <a:solidFill>
                  <a:srgbClr val="000000"/>
                </a:solidFill>
                <a:latin typeface="Calibri" panose="020F0502020204030204" pitchFamily="34" charset="0"/>
              </a:rPr>
              <a:t>needs to be checked on and maintained throughout a patient's stay. This includes environmental assessments while taking into account the patient's preferences and ensuring that exiting the space is conducted in a calm and reverent manner.</a:t>
            </a:r>
            <a:r>
              <a:rPr lang="en-US" b="1">
                <a:solidFill>
                  <a:srgbClr val="000000"/>
                </a:solidFill>
                <a:latin typeface="Calibri" panose="020F0502020204030204" pitchFamily="34" charset="0"/>
              </a:rPr>
              <a:t> </a:t>
            </a:r>
            <a:endParaRPr lang="en-US"/>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F6CAB-C8EE-014D-A6AC-B672C196245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48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b="1"/>
              <a:t>3-5 minutes</a:t>
            </a:r>
          </a:p>
          <a:p>
            <a:endParaRPr lang="en-US"/>
          </a:p>
          <a:p>
            <a:r>
              <a:rPr lang="en-US"/>
              <a:t>Go through examples.</a:t>
            </a:r>
            <a:r>
              <a:rPr lang="en-US" baseline="0"/>
              <a:t> Note animations. </a:t>
            </a:r>
          </a:p>
          <a:p>
            <a:r>
              <a:rPr lang="en-US" baseline="0"/>
              <a:t>Based on group participation and time restraints, you can pick and choose what to elaborate on.</a:t>
            </a:r>
            <a:endParaRPr lang="en-US"/>
          </a:p>
          <a:p>
            <a:r>
              <a:rPr lang="en-US" b="0" baseline="0"/>
              <a:t>reverence.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84FD2-ED82-4F29-9E9C-1D5F3E488E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097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panose="020B0604020202020204" pitchFamily="34" charset="0"/>
                <a:ea typeface="+mn-ea"/>
                <a:cs typeface="+mn-cs"/>
              </a:rPr>
              <a:t>How ICARE Makes Your Day Easier and More Fulfilling</a:t>
            </a:r>
          </a:p>
          <a:p>
            <a:r>
              <a:rPr lang="en-US" sz="1200" b="1" i="0" kern="1200" dirty="0">
                <a:solidFill>
                  <a:schemeClr val="tx1"/>
                </a:solidFill>
                <a:effectLst/>
                <a:latin typeface="Arial" panose="020B0604020202020204" pitchFamily="34" charset="0"/>
                <a:ea typeface="+mn-ea"/>
                <a:cs typeface="+mn-cs"/>
              </a:rPr>
              <a:t>🕒 Efficiency: Less Stress, More Time</a:t>
            </a:r>
          </a:p>
          <a:p>
            <a:r>
              <a:rPr lang="en-US" sz="1200" b="0" i="0" kern="1200" dirty="0">
                <a:solidFill>
                  <a:schemeClr val="tx1"/>
                </a:solidFill>
                <a:effectLst/>
                <a:latin typeface="Arial" panose="020B0604020202020204" pitchFamily="34" charset="0"/>
                <a:ea typeface="+mn-ea"/>
                <a:cs typeface="+mn-cs"/>
              </a:rPr>
              <a:t>When you follow ICARE, you’re not just checking a box—you’re setting the tone for smoother interactions. By clearly introducing yourself and connecting with others, you avoid confusion and reduce the need to repeat or clarify later. That means fewer back-and-</a:t>
            </a:r>
            <a:r>
              <a:rPr lang="en-US" sz="1200" b="0" i="0" kern="1200" dirty="0" err="1">
                <a:solidFill>
                  <a:schemeClr val="tx1"/>
                </a:solidFill>
                <a:effectLst/>
                <a:latin typeface="Arial" panose="020B0604020202020204" pitchFamily="34" charset="0"/>
                <a:ea typeface="+mn-ea"/>
                <a:cs typeface="+mn-cs"/>
              </a:rPr>
              <a:t>forths</a:t>
            </a:r>
            <a:r>
              <a:rPr lang="en-US" sz="1200" b="0" i="0" kern="1200" dirty="0">
                <a:solidFill>
                  <a:schemeClr val="tx1"/>
                </a:solidFill>
                <a:effectLst/>
                <a:latin typeface="Arial" panose="020B0604020202020204" pitchFamily="34" charset="0"/>
                <a:ea typeface="+mn-ea"/>
                <a:cs typeface="+mn-cs"/>
              </a:rPr>
              <a:t> and more time to focus on what matters most.</a:t>
            </a:r>
          </a:p>
          <a:p>
            <a:r>
              <a:rPr lang="en-US" b="0" i="1" dirty="0">
                <a:effectLst/>
              </a:rPr>
              <a:t>“I used to spend so much time fixing miscommunications. Now, with ICARE, I feel like I’m getting it right the first time.”</a:t>
            </a:r>
            <a:endParaRPr lang="en-US" b="0" dirty="0">
              <a:effectLst/>
            </a:endParaRPr>
          </a:p>
          <a:p>
            <a:r>
              <a:rPr lang="en-US" sz="1200" b="1" i="0" kern="1200" dirty="0">
                <a:solidFill>
                  <a:schemeClr val="tx1"/>
                </a:solidFill>
                <a:effectLst/>
                <a:latin typeface="Arial" panose="020B0604020202020204" pitchFamily="34" charset="0"/>
                <a:ea typeface="+mn-ea"/>
                <a:cs typeface="+mn-cs"/>
              </a:rPr>
              <a:t>💪 Empowerment: Confidence in Every Conversation</a:t>
            </a:r>
          </a:p>
          <a:p>
            <a:r>
              <a:rPr lang="en-US" sz="1200" b="0" i="0" kern="1200" dirty="0">
                <a:solidFill>
                  <a:schemeClr val="tx1"/>
                </a:solidFill>
                <a:effectLst/>
                <a:latin typeface="Arial" panose="020B0604020202020204" pitchFamily="34" charset="0"/>
                <a:ea typeface="+mn-ea"/>
                <a:cs typeface="+mn-cs"/>
              </a:rPr>
              <a:t>Whether you're navigating a tough patient interaction or collaborating with a colleague, ICARE gives you a reliable framework. You know what to say, how to say it, and when to listen. That kind of clarity builds confidence—and it shows.</a:t>
            </a:r>
          </a:p>
          <a:p>
            <a:r>
              <a:rPr lang="en-US" b="0" i="1" dirty="0">
                <a:effectLst/>
              </a:rPr>
              <a:t>“I feel more in control, even in emotionally charged situations. ICARE helps me stay grounded and professional.”</a:t>
            </a:r>
            <a:endParaRPr lang="en-US" b="0" dirty="0">
              <a:effectLst/>
            </a:endParaRPr>
          </a:p>
          <a:p>
            <a:r>
              <a:rPr lang="en-US" sz="1200" b="1" i="0" kern="1200" dirty="0">
                <a:solidFill>
                  <a:schemeClr val="tx1"/>
                </a:solidFill>
                <a:effectLst/>
                <a:latin typeface="Arial" panose="020B0604020202020204" pitchFamily="34" charset="0"/>
                <a:ea typeface="+mn-ea"/>
                <a:cs typeface="+mn-cs"/>
              </a:rPr>
              <a:t>🎯 Professionalism: Living Our Values</a:t>
            </a:r>
          </a:p>
          <a:p>
            <a:r>
              <a:rPr lang="en-US" sz="1200" b="0" i="0" kern="1200" dirty="0">
                <a:solidFill>
                  <a:schemeClr val="tx1"/>
                </a:solidFill>
                <a:effectLst/>
                <a:latin typeface="Arial" panose="020B0604020202020204" pitchFamily="34" charset="0"/>
                <a:ea typeface="+mn-ea"/>
                <a:cs typeface="+mn-cs"/>
              </a:rPr>
              <a:t>ICARE isn’t just a tool—it’s a reflection of who we are. Every time you use it, you’re showing empathy, respect, and integrity. It’s a simple way to live out our mission and make a lasting impression.</a:t>
            </a:r>
          </a:p>
          <a:p>
            <a:r>
              <a:rPr lang="en-US" b="0" i="1" dirty="0">
                <a:effectLst/>
              </a:rPr>
              <a:t>“Patients notice when we’re intentional. ICARE helps me show that I care, not just say it.”</a:t>
            </a:r>
            <a:endParaRPr lang="en-US" b="0" dirty="0">
              <a:effectLst/>
            </a:endParaRPr>
          </a:p>
          <a:p>
            <a:r>
              <a:rPr lang="en-US" sz="1200" b="1" i="0" kern="1200" dirty="0">
                <a:solidFill>
                  <a:schemeClr val="tx1"/>
                </a:solidFill>
                <a:effectLst/>
                <a:latin typeface="Arial" panose="020B0604020202020204" pitchFamily="34" charset="0"/>
                <a:ea typeface="+mn-ea"/>
                <a:cs typeface="+mn-cs"/>
              </a:rPr>
              <a:t>💬 Patient Experience: Making People Feel Seen</a:t>
            </a:r>
          </a:p>
          <a:p>
            <a:r>
              <a:rPr lang="en-US" sz="1200" b="0" i="0" kern="1200" dirty="0">
                <a:solidFill>
                  <a:schemeClr val="tx1"/>
                </a:solidFill>
                <a:effectLst/>
                <a:latin typeface="Arial" panose="020B0604020202020204" pitchFamily="34" charset="0"/>
                <a:ea typeface="+mn-ea"/>
                <a:cs typeface="+mn-cs"/>
              </a:rPr>
              <a:t>When patients feel heard and respected, everything changes. ICARE helps you create those moments—where someone feels truly cared for. And that’s what leads to better outcomes, higher satisfaction, and meaningful connections.</a:t>
            </a:r>
          </a:p>
          <a:p>
            <a:r>
              <a:rPr lang="en-US" b="0" i="1" dirty="0">
                <a:effectLst/>
              </a:rPr>
              <a:t>“I had a patient tell me, ‘You made me feel like a person, not a number.’ That’s the power of ICARE.”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19E6-03F5-44F3-A249-BFF578A1FC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839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1211">
              <a:defRPr/>
            </a:pPr>
            <a:fld id="{FD69798C-9FC1-714E-BB69-2199F60E7A3D}" type="slidenum">
              <a:rPr lang="en-US">
                <a:solidFill>
                  <a:prstClr val="black"/>
                </a:solidFill>
                <a:latin typeface="Calibri"/>
              </a:rPr>
              <a:pPr defTabSz="451211">
                <a:defRPr/>
              </a:pPr>
              <a:t>29</a:t>
            </a:fld>
            <a:endParaRPr lang="en-US">
              <a:solidFill>
                <a:prstClr val="black"/>
              </a:solidFill>
              <a:latin typeface="Calibri"/>
            </a:endParaRPr>
          </a:p>
        </p:txBody>
      </p:sp>
    </p:spTree>
    <p:extLst>
      <p:ext uri="{BB962C8B-B14F-4D97-AF65-F5344CB8AC3E}">
        <p14:creationId xmlns:p14="http://schemas.microsoft.com/office/powerpoint/2010/main" val="198023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76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06531-871A-44E4-96DF-78B7B2D81F40}" type="slidenum">
              <a:rPr lang="en-US" smtClean="0"/>
              <a:t>61</a:t>
            </a:fld>
            <a:endParaRPr lang="en-US"/>
          </a:p>
        </p:txBody>
      </p:sp>
    </p:spTree>
    <p:extLst>
      <p:ext uri="{BB962C8B-B14F-4D97-AF65-F5344CB8AC3E}">
        <p14:creationId xmlns:p14="http://schemas.microsoft.com/office/powerpoint/2010/main" val="38662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2E67ED-8484-416C-B39C-A97811CB34FF}"/>
              </a:ext>
            </a:extLst>
          </p:cNvPr>
          <p:cNvPicPr>
            <a:picLocks noChangeAspect="1"/>
          </p:cNvPicPr>
          <p:nvPr/>
        </p:nvPicPr>
        <p:blipFill rotWithShape="1">
          <a:blip r:embed="rId3">
            <a:extLst>
              <a:ext uri="{28A0092B-C50C-407E-A947-70E740481C1C}">
                <a14:useLocalDpi xmlns:a14="http://schemas.microsoft.com/office/drawing/2010/main" val="0"/>
              </a:ext>
            </a:extLst>
          </a:blip>
          <a:srcRect r="994"/>
          <a:stretch/>
        </p:blipFill>
        <p:spPr>
          <a:xfrm>
            <a:off x="1" y="0"/>
            <a:ext cx="7313507" cy="9601200"/>
          </a:xfrm>
          <a:prstGeom prst="rect">
            <a:avLst/>
          </a:prstGeom>
        </p:spPr>
      </p:pic>
      <p:sp>
        <p:nvSpPr>
          <p:cNvPr id="2" name="Slide Image Placeholder 1"/>
          <p:cNvSpPr>
            <a:spLocks noGrp="1" noRot="1" noChangeAspect="1"/>
          </p:cNvSpPr>
          <p:nvPr>
            <p:ph type="sldImg"/>
          </p:nvPr>
        </p:nvSpPr>
        <p:spPr>
          <a:xfrm>
            <a:off x="-4859338" y="0"/>
            <a:ext cx="4443413" cy="2500313"/>
          </a:xfrm>
        </p:spPr>
      </p:sp>
      <p:sp>
        <p:nvSpPr>
          <p:cNvPr id="3" name="Notes Placeholder 2"/>
          <p:cNvSpPr>
            <a:spLocks noGrp="1"/>
          </p:cNvSpPr>
          <p:nvPr>
            <p:ph type="body" idx="1"/>
          </p:nvPr>
        </p:nvSpPr>
        <p:spPr>
          <a:xfrm>
            <a:off x="-4882762" y="2649787"/>
            <a:ext cx="4488511" cy="6178329"/>
          </a:xfrm>
        </p:spPr>
        <p:txBody>
          <a:bodyPr/>
          <a:lstStyle/>
          <a:p>
            <a:pPr defTabSz="457133">
              <a:defRPr/>
            </a:pPr>
            <a:endParaRPr lang="en-US" sz="1300" dirty="0">
              <a:latin typeface="+mj-lt"/>
              <a:ea typeface="Calibri" panose="020F0502020204030204" pitchFamily="34" charset="0"/>
            </a:endParaRPr>
          </a:p>
        </p:txBody>
      </p:sp>
      <p:sp>
        <p:nvSpPr>
          <p:cNvPr id="7" name="Date Placeholder 6"/>
          <p:cNvSpPr>
            <a:spLocks noGrp="1"/>
          </p:cNvSpPr>
          <p:nvPr>
            <p:ph type="dt" idx="1"/>
          </p:nvPr>
        </p:nvSpPr>
        <p:spPr>
          <a:xfrm>
            <a:off x="1355910" y="7542504"/>
            <a:ext cx="1121797" cy="188876"/>
          </a:xfrm>
        </p:spPr>
        <p:txBody>
          <a:bodyPr vert="horz" lIns="0" tIns="0" rIns="0" bIns="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fld id="{A783B2BB-4A1C-48A3-86DD-AFFD93C6512C}" type="datetime1">
              <a:rPr kumimoji="0" lang="en-US" sz="1200" b="0" i="0" u="none" strike="noStrike" kern="1200" cap="none" spc="108" normalizeH="0" baseline="0" noProof="0">
                <a:ln>
                  <a:noFill/>
                </a:ln>
                <a:solidFill>
                  <a:srgbClr val="5A5A5A"/>
                </a:solidFill>
                <a:effectLst/>
                <a:uLnTx/>
                <a:uFillTx/>
                <a:latin typeface="Arial" panose="020B0604020202020204"/>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108" normalizeH="0" baseline="0" noProof="0">
              <a:ln>
                <a:noFill/>
              </a:ln>
              <a:solidFill>
                <a:srgbClr val="5A5A5A"/>
              </a:solidFill>
              <a:effectLst/>
              <a:uLnTx/>
              <a:uFillTx/>
              <a:latin typeface="Arial" panose="020B0604020202020204"/>
              <a:ea typeface="+mn-ea"/>
              <a:cs typeface="Times New Roman" panose="02020603050405020304" pitchFamily="18" charset="0"/>
            </a:endParaRPr>
          </a:p>
        </p:txBody>
      </p:sp>
      <p:sp>
        <p:nvSpPr>
          <p:cNvPr id="9" name="Date Placeholder 6">
            <a:extLst>
              <a:ext uri="{FF2B5EF4-FFF2-40B4-BE49-F238E27FC236}">
                <a16:creationId xmlns:a16="http://schemas.microsoft.com/office/drawing/2014/main" id="{F2638C95-FE3B-40DD-8FA0-4D5B2A5E45D3}"/>
              </a:ext>
            </a:extLst>
          </p:cNvPr>
          <p:cNvSpPr txBox="1">
            <a:spLocks/>
          </p:cNvSpPr>
          <p:nvPr/>
        </p:nvSpPr>
        <p:spPr>
          <a:xfrm>
            <a:off x="507120" y="7532346"/>
            <a:ext cx="848788" cy="199034"/>
          </a:xfrm>
          <a:prstGeom prst="rect">
            <a:avLst/>
          </a:prstGeom>
        </p:spPr>
        <p:txBody>
          <a:bodyPr vert="horz" lIns="98374" tIns="0" rIns="0" bIns="0" rtlCol="0" anchor="ctr" anchorCtr="0"/>
          <a:lstStyle>
            <a:defPPr>
              <a:defRPr lang="en-US"/>
            </a:defPPr>
            <a:lvl1pPr marL="0" algn="l" defTabSz="457200" rtl="0" eaLnBrk="1" latinLnBrk="0" hangingPunct="1">
              <a:defRPr lang="en-US" sz="800" kern="1200" smtClean="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8" normalizeH="0" baseline="0" noProof="0">
                <a:ln>
                  <a:noFill/>
                </a:ln>
                <a:solidFill>
                  <a:srgbClr val="5A5A5A"/>
                </a:solidFill>
                <a:effectLst/>
                <a:uLnTx/>
                <a:uFillTx/>
                <a:latin typeface="Arial" panose="020B0604020202020204"/>
                <a:ea typeface="+mn-ea"/>
                <a:cs typeface="Times New Roman" panose="02020603050405020304" pitchFamily="18" charset="0"/>
              </a:rPr>
              <a:t>Version:</a:t>
            </a:r>
          </a:p>
        </p:txBody>
      </p:sp>
      <p:sp>
        <p:nvSpPr>
          <p:cNvPr id="15" name="Header Placeholder 3">
            <a:extLst>
              <a:ext uri="{FF2B5EF4-FFF2-40B4-BE49-F238E27FC236}">
                <a16:creationId xmlns:a16="http://schemas.microsoft.com/office/drawing/2014/main" id="{46461143-6DCE-489B-A5BC-D7BBA19F4D65}"/>
              </a:ext>
            </a:extLst>
          </p:cNvPr>
          <p:cNvSpPr>
            <a:spLocks noGrp="1"/>
          </p:cNvSpPr>
          <p:nvPr>
            <p:ph type="hdr" sz="quarter"/>
          </p:nvPr>
        </p:nvSpPr>
        <p:spPr>
          <a:xfrm>
            <a:off x="507120" y="2708882"/>
            <a:ext cx="5544242" cy="20503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374" tIns="49187" rIns="98374" bIns="49187" numCol="1" rtlCol="0" anchor="b" anchorCtr="0" compatLnSpc="1">
            <a:prstTxWarp prst="textNoShape">
              <a:avLst/>
            </a:prstTxWarp>
            <a:noAutofit/>
          </a:bodyPr>
          <a:lstStyle/>
          <a:p>
            <a:pPr marL="0" marR="0" lvl="0" indent="0" algn="l" defTabSz="983742" rtl="0" eaLnBrk="0" fontAlgn="base" latinLnBrk="0" hangingPunct="0">
              <a:lnSpc>
                <a:spcPct val="80000"/>
              </a:lnSpc>
              <a:spcBef>
                <a:spcPct val="0"/>
              </a:spcBef>
              <a:spcAft>
                <a:spcPct val="0"/>
              </a:spcAft>
              <a:buClrTx/>
              <a:buSzTx/>
              <a:buFontTx/>
              <a:buNone/>
              <a:tabLst>
                <a:tab pos="6372124" algn="l"/>
              </a:tabLst>
              <a:defRPr/>
            </a:pPr>
            <a:r>
              <a:rPr kumimoji="0" lang="en-US" sz="3800" b="0" i="0" u="none" strike="noStrike" kern="1200" cap="none" spc="0" normalizeH="0" baseline="0" noProof="0">
                <a:ln>
                  <a:noFill/>
                </a:ln>
                <a:solidFill>
                  <a:srgbClr val="000000"/>
                </a:solidFill>
                <a:effectLst/>
                <a:uLnTx/>
                <a:uFillTx/>
                <a:latin typeface="Arial" panose="020B0604020202020204"/>
                <a:ea typeface="+mn-ea"/>
                <a:cs typeface="Times New Roman" panose="02020603050405020304" pitchFamily="18" charset="0"/>
              </a:rPr>
              <a:t>ICARE </a:t>
            </a:r>
          </a:p>
          <a:p>
            <a:pPr marL="0" marR="0" lvl="0" indent="0" algn="l" defTabSz="983742" rtl="0" eaLnBrk="0" fontAlgn="base" latinLnBrk="0" hangingPunct="0">
              <a:lnSpc>
                <a:spcPct val="80000"/>
              </a:lnSpc>
              <a:spcBef>
                <a:spcPct val="0"/>
              </a:spcBef>
              <a:spcAft>
                <a:spcPct val="0"/>
              </a:spcAft>
              <a:buClrTx/>
              <a:buSzTx/>
              <a:buFontTx/>
              <a:buNone/>
              <a:tabLst>
                <a:tab pos="6372124" algn="l"/>
              </a:tabLst>
              <a:defRPr/>
            </a:pPr>
            <a:r>
              <a:rPr kumimoji="0" lang="en-US" sz="2500" b="0" i="0" u="none" strike="noStrike" kern="1200" cap="none" spc="0" normalizeH="0" baseline="0" noProof="0">
                <a:ln>
                  <a:noFill/>
                </a:ln>
                <a:solidFill>
                  <a:srgbClr val="000000"/>
                </a:solidFill>
                <a:effectLst/>
                <a:uLnTx/>
                <a:uFillTx/>
                <a:latin typeface="Arial" panose="020B0604020202020204"/>
                <a:ea typeface="+mn-ea"/>
                <a:cs typeface="Times New Roman" panose="02020603050405020304" pitchFamily="18" charset="0"/>
              </a:rPr>
              <a:t>Facilitator Guide</a:t>
            </a:r>
          </a:p>
        </p:txBody>
      </p:sp>
    </p:spTree>
    <p:extLst>
      <p:ext uri="{BB962C8B-B14F-4D97-AF65-F5344CB8AC3E}">
        <p14:creationId xmlns:p14="http://schemas.microsoft.com/office/powerpoint/2010/main" val="427862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60C80-AF42-55FA-82C5-C0252708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03B43-94AD-B1B5-5230-EE30FA643319}"/>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A742A139-AFEC-A02A-7B33-779C07C465A4}"/>
              </a:ext>
            </a:extLst>
          </p:cNvPr>
          <p:cNvSpPr>
            <a:spLocks noGrp="1"/>
          </p:cNvSpPr>
          <p:nvPr>
            <p:ph type="body" idx="1"/>
          </p:nvPr>
        </p:nvSpPr>
        <p:spPr/>
        <p:txBody>
          <a:bodyPr/>
          <a:lstStyle/>
          <a:p>
            <a:r>
              <a:rPr lang="en-US" b="1" dirty="0">
                <a:latin typeface="Arial"/>
                <a:cs typeface="Arial"/>
              </a:rPr>
              <a:t>3-4 minutes </a:t>
            </a:r>
          </a:p>
          <a:p>
            <a:endParaRPr lang="en-US" b="1" dirty="0">
              <a:latin typeface="Arial"/>
              <a:cs typeface="Arial"/>
            </a:endParaRPr>
          </a:p>
          <a:p>
            <a:r>
              <a:rPr lang="en-US" b="1" dirty="0">
                <a:latin typeface="Arial"/>
                <a:cs typeface="Arial"/>
              </a:rPr>
              <a:t>Introduction </a:t>
            </a:r>
          </a:p>
          <a:p>
            <a:pPr>
              <a:lnSpc>
                <a:spcPct val="90000"/>
              </a:lnSpc>
            </a:pPr>
            <a:r>
              <a:rPr lang="en-US" dirty="0"/>
              <a:t>Trinity Health’s Ministry Leadership Council, made up of our regional CEOs and Executive Leadership Team at the system level, have approved ICARE as Trinity Health’s service standards for these reasons: </a:t>
            </a:r>
          </a:p>
          <a:p>
            <a:pPr marL="171450" indent="-171450">
              <a:lnSpc>
                <a:spcPct val="90000"/>
              </a:lnSpc>
              <a:buFont typeface="Arial" panose="020B0604020202020204" pitchFamily="34" charset="0"/>
              <a:buChar char="•"/>
            </a:pPr>
            <a:r>
              <a:rPr lang="en-US" dirty="0"/>
              <a:t>Evidence based model; implemented internally and externally with proven results</a:t>
            </a:r>
          </a:p>
          <a:p>
            <a:pPr marL="171450" indent="-171450">
              <a:lnSpc>
                <a:spcPct val="90000"/>
              </a:lnSpc>
              <a:buFont typeface="Arial" panose="020B0604020202020204" pitchFamily="34" charset="0"/>
              <a:buChar char="•"/>
            </a:pPr>
            <a:r>
              <a:rPr lang="en-US" dirty="0"/>
              <a:t>Simple, easy to remember</a:t>
            </a:r>
          </a:p>
          <a:p>
            <a:pPr marL="171450" indent="-171450">
              <a:buFont typeface="Arial" panose="020B0604020202020204" pitchFamily="34" charset="0"/>
              <a:buChar char="•"/>
            </a:pPr>
            <a:r>
              <a:rPr lang="en-US" dirty="0"/>
              <a:t>Incorporates what matters most: </a:t>
            </a:r>
          </a:p>
          <a:p>
            <a:pPr marL="628650" lvl="1" indent="-171450">
              <a:buFont typeface="Arial" panose="020B0604020202020204" pitchFamily="34" charset="0"/>
              <a:buChar char="•"/>
            </a:pPr>
            <a:r>
              <a:rPr lang="en-US" dirty="0"/>
              <a:t>Basic courtesy, respect and empathy</a:t>
            </a:r>
          </a:p>
          <a:p>
            <a:pPr marL="628650" lvl="1" indent="-171450">
              <a:buFont typeface="Arial" panose="020B0604020202020204" pitchFamily="34" charset="0"/>
              <a:buChar char="•"/>
            </a:pPr>
            <a:r>
              <a:rPr lang="en-US" dirty="0"/>
              <a:t>Communication – clarity, listening </a:t>
            </a:r>
          </a:p>
          <a:p>
            <a:pPr marL="628650" lvl="1" indent="-171450">
              <a:buFont typeface="Arial" panose="020B0604020202020204" pitchFamily="34" charset="0"/>
              <a:buChar char="•"/>
            </a:pPr>
            <a:r>
              <a:rPr lang="en-US" dirty="0"/>
              <a:t>Partnering/engaging with patient</a:t>
            </a:r>
          </a:p>
          <a:p>
            <a:pPr marL="171450" indent="-171450">
              <a:lnSpc>
                <a:spcPct val="90000"/>
              </a:lnSpc>
              <a:buFont typeface="Arial" panose="020B0604020202020204" pitchFamily="34" charset="0"/>
              <a:buChar char="•"/>
            </a:pPr>
            <a:r>
              <a:rPr lang="en-US" dirty="0"/>
              <a:t>Establishes a long-term framework, providing foundation for full care experience program.</a:t>
            </a:r>
          </a:p>
          <a:p>
            <a:pPr marL="171450" indent="-171450">
              <a:lnSpc>
                <a:spcPct val="90000"/>
              </a:lnSpc>
              <a:buFont typeface="Arial" panose="020B0604020202020204" pitchFamily="34" charset="0"/>
              <a:buChar char="•"/>
            </a:pPr>
            <a:r>
              <a:rPr lang="en-US" dirty="0"/>
              <a:t>Creates and reinforces consistent expectations</a:t>
            </a:r>
            <a:endParaRPr lang="en-US" strike="sngStrike" dirty="0"/>
          </a:p>
          <a:p>
            <a:pPr marL="171450" indent="-171450">
              <a:lnSpc>
                <a:spcPct val="90000"/>
              </a:lnSpc>
              <a:buFont typeface="Arial" panose="020B0604020202020204" pitchFamily="34" charset="0"/>
              <a:buChar char="•"/>
            </a:pPr>
            <a:r>
              <a:rPr lang="en-US" dirty="0"/>
              <a:t>Applies to all settings and all people (patients, clients, residents and colleagues)</a:t>
            </a:r>
          </a:p>
          <a:p>
            <a:pPr marL="171450" indent="-171450">
              <a:lnSpc>
                <a:spcPct val="90000"/>
              </a:lnSpc>
              <a:buFont typeface="Arial" panose="020B0604020202020204" pitchFamily="34" charset="0"/>
              <a:buChar char="•"/>
            </a:pPr>
            <a:r>
              <a:rPr lang="en-US" dirty="0"/>
              <a:t>Addresses Likelihood to Recommend key drivers and is aligned with Our Trinity Health Culture.</a:t>
            </a:r>
          </a:p>
          <a:p>
            <a:endParaRPr lang="en-US" b="1" dirty="0"/>
          </a:p>
          <a:p>
            <a:endParaRPr lang="en-US" b="1" dirty="0">
              <a:latin typeface="Arial"/>
              <a:cs typeface="Arial"/>
            </a:endParaRPr>
          </a:p>
          <a:p>
            <a:r>
              <a:rPr lang="en-US" b="1" dirty="0">
                <a:latin typeface="Arial"/>
                <a:cs typeface="Arial"/>
              </a:rPr>
              <a:t>This is our WHY – WHY ICARE</a:t>
            </a:r>
          </a:p>
          <a:p>
            <a:r>
              <a:rPr lang="en-US" b="1" dirty="0">
                <a:latin typeface="Arial"/>
                <a:cs typeface="Arial"/>
              </a:rPr>
              <a:t>Say:</a:t>
            </a:r>
          </a:p>
          <a:p>
            <a:pPr marL="173355" indent="-173355">
              <a:buFont typeface="Arial" panose="020B0604020202020204" pitchFamily="34" charset="0"/>
              <a:buChar char="•"/>
            </a:pPr>
            <a:r>
              <a:rPr lang="en-US" dirty="0">
                <a:latin typeface="Arial"/>
                <a:cs typeface="Arial"/>
              </a:rPr>
              <a:t>ICARE is…a Relational Model with a patient experience approach that is recommended to more positively and effectively communicate with everyone we touch, patients and each other. </a:t>
            </a:r>
            <a:endParaRPr lang="en-US" dirty="0">
              <a:cs typeface="Arial"/>
            </a:endParaRPr>
          </a:p>
          <a:p>
            <a:pPr marL="173355" indent="-173355">
              <a:buFont typeface="Arial" panose="020B0604020202020204" pitchFamily="34" charset="0"/>
              <a:buChar char="•"/>
            </a:pPr>
            <a:r>
              <a:rPr lang="en-US" dirty="0">
                <a:latin typeface="Arial"/>
                <a:cs typeface="Arial"/>
              </a:rPr>
              <a:t>Each component of ICARE represents an opportunity for us to connect each action to each human to human interaction. </a:t>
            </a:r>
          </a:p>
          <a:p>
            <a:pPr marL="173355" indent="-173355">
              <a:buFont typeface="Arial" panose="020B0604020202020204" pitchFamily="34" charset="0"/>
              <a:buChar char="•"/>
            </a:pPr>
            <a:r>
              <a:rPr lang="en-US" dirty="0">
                <a:latin typeface="Arial"/>
                <a:cs typeface="Arial"/>
              </a:rPr>
              <a:t>Review each component and WHY each one is important. </a:t>
            </a:r>
          </a:p>
        </p:txBody>
      </p:sp>
      <p:sp>
        <p:nvSpPr>
          <p:cNvPr id="4" name="Slide Number Placeholder 3">
            <a:extLst>
              <a:ext uri="{FF2B5EF4-FFF2-40B4-BE49-F238E27FC236}">
                <a16:creationId xmlns:a16="http://schemas.microsoft.com/office/drawing/2014/main" id="{925337D8-C130-8C28-5459-6544B97D32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19E6-03F5-44F3-A249-BFF578A1FC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882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fontAlgn="ctr"/>
            <a:r>
              <a:rPr lang="en-US" sz="1800" b="1" dirty="0">
                <a:solidFill>
                  <a:srgbClr val="000000"/>
                </a:solidFill>
                <a:latin typeface="Calibri" panose="020F0502020204030204" pitchFamily="34" charset="0"/>
              </a:rPr>
              <a:t>1-2 minutes</a:t>
            </a:r>
          </a:p>
          <a:p>
            <a:pPr fontAlgn="ctr"/>
            <a:endParaRPr lang="en-US" sz="1800" b="1" dirty="0">
              <a:solidFill>
                <a:srgbClr val="000000"/>
              </a:solidFill>
              <a:latin typeface="Calibri" panose="020F0502020204030204" pitchFamily="34" charset="0"/>
            </a:endParaRPr>
          </a:p>
          <a:p>
            <a:pPr fontAlgn="ctr"/>
            <a:r>
              <a:rPr lang="en-US" sz="1800" b="1" dirty="0">
                <a:solidFill>
                  <a:srgbClr val="000000"/>
                </a:solidFill>
                <a:latin typeface="Calibri" panose="020F0502020204030204" pitchFamily="34" charset="0"/>
              </a:rPr>
              <a:t>We have talked about the why. Now we will look at the behaviors and actions that demonstrate that “ICARE”. </a:t>
            </a:r>
            <a:endParaRPr lang="en-US" sz="1800" b="1" dirty="0"/>
          </a:p>
          <a:p>
            <a:pPr marL="289036" indent="-289036" fontAlgn="ctr">
              <a:buFont typeface="Arial" panose="020B0604020202020204" pitchFamily="34" charset="0"/>
              <a:buChar char="•"/>
            </a:pPr>
            <a:r>
              <a:rPr lang="en-US" sz="1800" b="1" dirty="0"/>
              <a:t>The “</a:t>
            </a:r>
            <a:r>
              <a:rPr lang="en-US" sz="1800" b="1" dirty="0" err="1"/>
              <a:t>i</a:t>
            </a:r>
            <a:r>
              <a:rPr lang="en-US" sz="1800" b="1" dirty="0"/>
              <a:t>” stands for the action of “making an introduction”.  As we stated previously introductions establish trust, provide valuable information and familiarizes the patient/person with what to expect.</a:t>
            </a:r>
          </a:p>
          <a:p>
            <a:pPr marL="289036" indent="-289036" defTabSz="924916" fontAlgn="ctr">
              <a:buFont typeface="Arial" panose="020B0604020202020204" pitchFamily="34" charset="0"/>
              <a:buChar char="•"/>
              <a:defRPr/>
            </a:pPr>
            <a:r>
              <a:rPr lang="en-US" sz="1800" b="1" dirty="0">
                <a:solidFill>
                  <a:srgbClr val="000000"/>
                </a:solidFill>
                <a:latin typeface="Calibri" panose="020F0502020204030204" pitchFamily="34" charset="0"/>
              </a:rPr>
              <a:t>Review slide contents</a:t>
            </a:r>
          </a:p>
          <a:p>
            <a:pPr marL="289036" indent="-289036" defTabSz="924916" fontAlgn="ctr">
              <a:buFont typeface="Arial" panose="020B0604020202020204" pitchFamily="34" charset="0"/>
              <a:buChar char="•"/>
              <a:defRPr/>
            </a:pPr>
            <a:endParaRPr lang="en-US" sz="1800" dirty="0">
              <a:solidFill>
                <a:srgbClr val="000000"/>
              </a:solidFill>
              <a:latin typeface="Calibri" panose="020F0502020204030204" pitchFamily="34" charset="0"/>
            </a:endParaRPr>
          </a:p>
          <a:p>
            <a:pPr fontAlgn="ctr"/>
            <a:r>
              <a:rPr lang="en-US" sz="1800" dirty="0">
                <a:solidFill>
                  <a:srgbClr val="000000"/>
                </a:solidFill>
                <a:latin typeface="Calibri" panose="020F0502020204030204" pitchFamily="34" charset="0"/>
              </a:rPr>
              <a:t>------------------------------------------------------------------------------------------</a:t>
            </a:r>
          </a:p>
          <a:p>
            <a:pPr defTabSz="924916" fontAlgn="ctr">
              <a:defRPr/>
            </a:pPr>
            <a:r>
              <a:rPr lang="en-US" sz="1800" b="1" dirty="0"/>
              <a:t>Optional Additional Information:</a:t>
            </a:r>
          </a:p>
          <a:p>
            <a:pPr defTabSz="924916" fontAlgn="ctr">
              <a:defRPr/>
            </a:pPr>
            <a:r>
              <a:rPr lang="en-US" sz="1800" dirty="0"/>
              <a:t>Knocking before entering the room</a:t>
            </a:r>
          </a:p>
          <a:p>
            <a:pPr defTabSz="924916" fontAlgn="ctr">
              <a:defRPr/>
            </a:pPr>
            <a:r>
              <a:rPr lang="en-US" sz="1800" dirty="0"/>
              <a:t>Re-introducing with each encounter, we do not assume they remember us and our role</a:t>
            </a:r>
          </a:p>
          <a:p>
            <a:pPr marL="289036" indent="-289036" defTabSz="924916" fontAlgn="ctr">
              <a:buFont typeface="Arial" panose="020B0604020202020204" pitchFamily="34" charset="0"/>
              <a:buChar char="•"/>
              <a:defRPr/>
            </a:pPr>
            <a:r>
              <a:rPr lang="en-US" sz="1800" b="1" dirty="0"/>
              <a:t>Introduction</a:t>
            </a:r>
            <a:r>
              <a:rPr lang="en-US" sz="1800" dirty="0"/>
              <a:t>: This is often the first impression.  It is important that the patient knows who is helping them and how they are helping during their care. It is equally as important that we listen to their introductions - Along with a standard confirmation of demographics before charting we need to know who they are as well as who is with them or supporting them.</a:t>
            </a:r>
          </a:p>
          <a:p>
            <a:pPr marL="289036" indent="-289036" defTabSz="924916" fontAlgn="ctr">
              <a:buFont typeface="Arial" panose="020B0604020202020204" pitchFamily="34" charset="0"/>
              <a:buChar char="•"/>
              <a:defRPr/>
            </a:pPr>
            <a:r>
              <a:rPr lang="en-US" sz="1800" dirty="0"/>
              <a:t>The</a:t>
            </a:r>
            <a:r>
              <a:rPr lang="en-US" sz="1800" b="1" dirty="0"/>
              <a:t> </a:t>
            </a:r>
            <a:r>
              <a:rPr lang="en-US" sz="1800" dirty="0"/>
              <a:t>Caritas processes associated with an “introduction” is comprised of name, role, and purpose, are loving kindness and co-creation through the establishment of an equal partnership and a healing environment </a:t>
            </a:r>
            <a:r>
              <a:rPr lang="en-US" sz="1800" dirty="0" err="1"/>
              <a:t>whereall</a:t>
            </a:r>
            <a:r>
              <a:rPr lang="en-US" sz="1800" dirty="0"/>
              <a:t> parties add value. </a:t>
            </a:r>
          </a:p>
          <a:p>
            <a:pPr marL="289036" indent="-289036" fontAlgn="ctr">
              <a:buFont typeface="Arial" panose="020B0604020202020204" pitchFamily="34" charset="0"/>
              <a:buChar char="•"/>
            </a:pPr>
            <a:r>
              <a:rPr lang="en-US" sz="1800" dirty="0">
                <a:solidFill>
                  <a:srgbClr val="000000"/>
                </a:solidFill>
                <a:latin typeface="Calibri" panose="020F0502020204030204" pitchFamily="34" charset="0"/>
              </a:rPr>
              <a:t>An  </a:t>
            </a:r>
            <a:r>
              <a:rPr lang="en-US" sz="1800" b="1" dirty="0">
                <a:solidFill>
                  <a:srgbClr val="000000"/>
                </a:solidFill>
                <a:latin typeface="Calibri" panose="020F0502020204030204" pitchFamily="34" charset="0"/>
              </a:rPr>
              <a:t>introduction</a:t>
            </a:r>
            <a:r>
              <a:rPr lang="en-US" sz="1800" dirty="0">
                <a:solidFill>
                  <a:srgbClr val="000000"/>
                </a:solidFill>
                <a:latin typeface="Calibri" panose="020F0502020204030204" pitchFamily="34" charset="0"/>
              </a:rPr>
              <a:t> should always include the caregiver's name. This seemingly obvious detail is very important. It lessens the perceived power differential between caregiver and patient. This action </a:t>
            </a:r>
            <a:r>
              <a:rPr lang="en-US" sz="1800" b="1" dirty="0">
                <a:solidFill>
                  <a:srgbClr val="000000"/>
                </a:solidFill>
                <a:latin typeface="Calibri" panose="020F0502020204030204" pitchFamily="34" charset="0"/>
              </a:rPr>
              <a:t>facilitates equanimity</a:t>
            </a:r>
            <a:r>
              <a:rPr lang="en-US" sz="1800" dirty="0">
                <a:solidFill>
                  <a:srgbClr val="000000"/>
                </a:solidFill>
                <a:latin typeface="Calibri" panose="020F0502020204030204" pitchFamily="34" charset="0"/>
              </a:rPr>
              <a:t> by encouraging the release of ego-associations with roles and, instead, humanizing the initial interaction. </a:t>
            </a:r>
            <a:endParaRPr lang="en-US" sz="1800" dirty="0"/>
          </a:p>
          <a:p>
            <a:pPr marL="289036" indent="-289036" fontAlgn="ctr">
              <a:buFont typeface="Arial" panose="020B0604020202020204" pitchFamily="34" charset="0"/>
              <a:buChar char="•"/>
            </a:pPr>
            <a:r>
              <a:rPr lang="en-US" sz="1800" dirty="0">
                <a:solidFill>
                  <a:srgbClr val="000000"/>
                </a:solidFill>
                <a:latin typeface="Calibri" panose="020F0502020204030204" pitchFamily="34" charset="0"/>
              </a:rPr>
              <a:t>True </a:t>
            </a:r>
            <a:r>
              <a:rPr lang="en-US" sz="1800" b="1" dirty="0">
                <a:solidFill>
                  <a:srgbClr val="000000"/>
                </a:solidFill>
                <a:latin typeface="Calibri" panose="020F0502020204030204" pitchFamily="34" charset="0"/>
              </a:rPr>
              <a:t>co-creation of a healing environment</a:t>
            </a:r>
            <a:r>
              <a:rPr lang="en-US" sz="1800" dirty="0">
                <a:solidFill>
                  <a:srgbClr val="000000"/>
                </a:solidFill>
                <a:latin typeface="Calibri" panose="020F0502020204030204" pitchFamily="34" charset="0"/>
              </a:rPr>
              <a:t> cannot exist in a situation where one of the key players (the patient) is at a knowledge deficit related to their caregiver's role and purpose. When performing an </a:t>
            </a:r>
            <a:r>
              <a:rPr lang="en-US" sz="1800" b="1" dirty="0">
                <a:solidFill>
                  <a:srgbClr val="000000"/>
                </a:solidFill>
                <a:latin typeface="Calibri" panose="020F0502020204030204" pitchFamily="34" charset="0"/>
              </a:rPr>
              <a:t>introduction</a:t>
            </a:r>
            <a:r>
              <a:rPr lang="en-US" sz="1800" dirty="0">
                <a:solidFill>
                  <a:srgbClr val="000000"/>
                </a:solidFill>
                <a:latin typeface="Calibri" panose="020F0502020204030204" pitchFamily="34" charset="0"/>
              </a:rPr>
              <a:t>, after sharing their name, the caregiver shares their role and their purpose for being on the patient's care team.</a:t>
            </a:r>
            <a:endParaRPr lang="en-US" sz="1800" dirty="0"/>
          </a:p>
          <a:p>
            <a:pPr marL="289036" indent="-289036" fontAlgn="ctr">
              <a:buFont typeface="Arial" panose="020B0604020202020204" pitchFamily="34" charset="0"/>
              <a:buChar char="•"/>
            </a:pPr>
            <a:r>
              <a:rPr lang="en-US" sz="1800" dirty="0">
                <a:solidFill>
                  <a:srgbClr val="000000"/>
                </a:solidFill>
                <a:latin typeface="Calibri" panose="020F0502020204030204" pitchFamily="34" charset="0"/>
              </a:rPr>
              <a:t>Creating a healing environment at all levels; subtle environment for energetic, authentic caring presence</a:t>
            </a:r>
            <a:endParaRPr lang="en-US" sz="1800" dirty="0"/>
          </a:p>
          <a:p>
            <a:pPr marL="289036" indent="-289036" fontAlgn="ctr">
              <a:buFont typeface="Arial" panose="020B0604020202020204" pitchFamily="34" charset="0"/>
              <a:buChar char="•"/>
            </a:pPr>
            <a:r>
              <a:rPr lang="en-US" sz="1800" dirty="0">
                <a:solidFill>
                  <a:srgbClr val="000000"/>
                </a:solidFill>
                <a:latin typeface="Calibri" panose="020F0502020204030204" pitchFamily="34" charset="0"/>
              </a:rPr>
              <a:t>Equanimity with self/others</a:t>
            </a:r>
            <a:endParaRPr lang="en-US" sz="1800" dirty="0"/>
          </a:p>
          <a:p>
            <a:pPr marL="289036" indent="-289036" fontAlgn="ctr">
              <a:buFont typeface="Arial" panose="020B0604020202020204" pitchFamily="34" charset="0"/>
              <a:buChar char="•"/>
            </a:pPr>
            <a:r>
              <a:rPr lang="en-US" sz="1800" dirty="0">
                <a:solidFill>
                  <a:srgbClr val="000000"/>
                </a:solidFill>
                <a:latin typeface="Calibri" panose="020F0502020204030204" pitchFamily="34" charset="0"/>
              </a:rPr>
              <a:t>Creating a healing environment at all levels; subtle environment for energetic, authentic caring presence</a:t>
            </a:r>
            <a:endParaRPr lang="en-US" sz="1800" dirty="0"/>
          </a:p>
          <a:p>
            <a:endParaRPr lang="en-US" b="0" dirty="0"/>
          </a:p>
        </p:txBody>
      </p:sp>
      <p:sp>
        <p:nvSpPr>
          <p:cNvPr id="4" name="Slide Number Placeholder 3"/>
          <p:cNvSpPr>
            <a:spLocks noGrp="1"/>
          </p:cNvSpPr>
          <p:nvPr>
            <p:ph type="sldNum" sz="quarter" idx="5"/>
          </p:nvPr>
        </p:nvSpPr>
        <p:spPr/>
        <p:txBody>
          <a:bodyPr/>
          <a:lstStyle/>
          <a:p>
            <a:fld id="{5D4F6CAB-C8EE-014D-A6AC-B672C1962457}" type="slidenum">
              <a:rPr lang="en-US" smtClean="0"/>
              <a:t>17</a:t>
            </a:fld>
            <a:endParaRPr lang="en-US"/>
          </a:p>
        </p:txBody>
      </p:sp>
    </p:spTree>
    <p:extLst>
      <p:ext uri="{BB962C8B-B14F-4D97-AF65-F5344CB8AC3E}">
        <p14:creationId xmlns:p14="http://schemas.microsoft.com/office/powerpoint/2010/main" val="373588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b="1" dirty="0"/>
              <a:t>3-5 minutes</a:t>
            </a:r>
          </a:p>
          <a:p>
            <a:endParaRPr lang="en-US" dirty="0"/>
          </a:p>
          <a:p>
            <a:r>
              <a:rPr lang="en-US" b="1" dirty="0"/>
              <a:t>Go through examples.</a:t>
            </a:r>
            <a:r>
              <a:rPr lang="en-US" b="1" baseline="0" dirty="0"/>
              <a:t> </a:t>
            </a:r>
          </a:p>
          <a:p>
            <a:pPr marL="231229" indent="-231229">
              <a:buFont typeface="+mj-lt"/>
              <a:buAutoNum type="arabicPeriod"/>
            </a:pPr>
            <a:r>
              <a:rPr lang="en-US" baseline="0" dirty="0"/>
              <a:t>Ask: How do you introduce?</a:t>
            </a:r>
          </a:p>
          <a:p>
            <a:pPr marL="231229" indent="-231229">
              <a:buFont typeface="+mj-lt"/>
              <a:buAutoNum type="arabicPeriod"/>
            </a:pPr>
            <a:r>
              <a:rPr lang="en-US" baseline="0" dirty="0"/>
              <a:t>Ask: What does it feel like when we introduce?</a:t>
            </a:r>
          </a:p>
          <a:p>
            <a:pPr marL="231229" indent="-231229">
              <a:buFont typeface="+mj-lt"/>
              <a:buAutoNum type="arabicPeriod"/>
            </a:pPr>
            <a:r>
              <a:rPr lang="en-US" baseline="0" dirty="0"/>
              <a:t>Ask: What does it feel like when we </a:t>
            </a:r>
            <a:r>
              <a:rPr lang="en-US" b="1" baseline="0" dirty="0"/>
              <a:t>do not </a:t>
            </a:r>
            <a:r>
              <a:rPr lang="en-US" baseline="0" dirty="0"/>
              <a:t>introduce?</a:t>
            </a:r>
          </a:p>
          <a:p>
            <a:endParaRPr lang="en-US" baseline="0" dirty="0"/>
          </a:p>
          <a:p>
            <a:r>
              <a:rPr lang="en-US" baseline="0" dirty="0"/>
              <a:t>Based on group participation and time restraints, you can pick and choose what to elaborate on.</a:t>
            </a:r>
          </a:p>
          <a:p>
            <a:r>
              <a:rPr lang="en-US" baseline="0" dirty="0"/>
              <a:t>--------------------------------------------------------------------------------------------------------------------</a:t>
            </a:r>
          </a:p>
          <a:p>
            <a:pPr algn="l"/>
            <a:r>
              <a:rPr lang="en-US" b="1" i="0" dirty="0">
                <a:solidFill>
                  <a:srgbClr val="54565A"/>
                </a:solidFill>
                <a:effectLst/>
                <a:latin typeface="Poppins" panose="020B0502040204020203" pitchFamily="2" charset="0"/>
              </a:rPr>
              <a:t>Here’s a listening exercise to try with your team – ACTIVITY 2</a:t>
            </a:r>
          </a:p>
          <a:p>
            <a:pPr algn="l"/>
            <a:r>
              <a:rPr lang="en-US" b="0" i="0" dirty="0">
                <a:solidFill>
                  <a:srgbClr val="54565A"/>
                </a:solidFill>
                <a:effectLst/>
                <a:latin typeface="Poppins" panose="020B0502040204020203" pitchFamily="2" charset="0"/>
              </a:rPr>
              <a:t>Allow everyone to have a pen and paper handy, and then have someone read out this script:</a:t>
            </a:r>
          </a:p>
          <a:p>
            <a:pPr algn="l"/>
            <a:r>
              <a:rPr lang="en-US" b="1" i="1" dirty="0">
                <a:solidFill>
                  <a:srgbClr val="54565A"/>
                </a:solidFill>
                <a:effectLst/>
                <a:latin typeface="Poppins" panose="020B0502040204020203" pitchFamily="2" charset="0"/>
              </a:rPr>
              <a:t>"I’ll be asking you questions about what you’re about to hear. You can take notes if you like, but you don’t have to. </a:t>
            </a:r>
            <a:endParaRPr lang="en-US" b="1" i="0" dirty="0">
              <a:solidFill>
                <a:srgbClr val="54565A"/>
              </a:solidFill>
              <a:effectLst/>
              <a:latin typeface="Poppins" panose="020B0502040204020203" pitchFamily="2" charset="0"/>
            </a:endParaRPr>
          </a:p>
          <a:p>
            <a:pPr algn="l"/>
            <a:r>
              <a:rPr lang="en-US" b="1" i="1" dirty="0">
                <a:solidFill>
                  <a:srgbClr val="54565A"/>
                </a:solidFill>
                <a:effectLst/>
                <a:latin typeface="Poppins" panose="020B0502040204020203" pitchFamily="2" charset="0"/>
              </a:rPr>
              <a:t>You’re a bus driver with a 40-seater bus and five stops. This is the route and the passenger details. Stop one, three people get on the bus. One person has a red hat; one person is elderly. Stop two, four people get on. One gets off the bus. Stop three, two people get on; one person is carrying a bag. The person with the red hat gets off. Stop four, two people get on the bus. One gets on with a pram. Stop five, three elderly people get on the bus. The person carrying the bag gets off the bus. </a:t>
            </a:r>
            <a:endParaRPr lang="en-US" b="1" i="0" dirty="0">
              <a:solidFill>
                <a:srgbClr val="54565A"/>
              </a:solidFill>
              <a:effectLst/>
              <a:latin typeface="Poppins" panose="020B0502040204020203" pitchFamily="2" charset="0"/>
            </a:endParaRPr>
          </a:p>
          <a:p>
            <a:pPr algn="l"/>
            <a:r>
              <a:rPr lang="en-US" b="1" i="1" dirty="0">
                <a:solidFill>
                  <a:srgbClr val="54565A"/>
                </a:solidFill>
                <a:effectLst/>
                <a:latin typeface="Poppins" panose="020B0502040204020203" pitchFamily="2" charset="0"/>
              </a:rPr>
              <a:t>Now, how old is the bus driver?"</a:t>
            </a:r>
            <a:endParaRPr lang="en-US" b="1" i="0" dirty="0">
              <a:solidFill>
                <a:srgbClr val="54565A"/>
              </a:solidFill>
              <a:effectLst/>
              <a:latin typeface="Poppins" panose="020B0502040204020203" pitchFamily="2" charset="0"/>
            </a:endParaRPr>
          </a:p>
          <a:p>
            <a:pPr algn="l"/>
            <a:r>
              <a:rPr lang="en-US" b="0" i="0" dirty="0">
                <a:solidFill>
                  <a:srgbClr val="54565A"/>
                </a:solidFill>
                <a:effectLst/>
                <a:latin typeface="Poppins" panose="020B0502040204020203" pitchFamily="2" charset="0"/>
              </a:rPr>
              <a:t>Before I reveal the crux – and without reading over any of the above again – what is your answer? Do you know how old the bus driver is? In my experience, some people will say 40. (There was a mention of 40 in there somewhere, wasn’t there?) Many will assume the bus driver is a man. Did the script actually say that? No. Nor did it give a specific age. The key is at the beginning. You’re a bus driver. Therefore the bus driver’s age is whatever </a:t>
            </a:r>
            <a:r>
              <a:rPr lang="en-US" b="0" i="1" dirty="0">
                <a:solidFill>
                  <a:srgbClr val="54565A"/>
                </a:solidFill>
                <a:effectLst/>
                <a:latin typeface="Poppins" panose="020B0502040204020203" pitchFamily="2" charset="0"/>
              </a:rPr>
              <a:t>your</a:t>
            </a:r>
            <a:r>
              <a:rPr lang="en-US" b="0" i="0" dirty="0">
                <a:solidFill>
                  <a:srgbClr val="54565A"/>
                </a:solidFill>
                <a:effectLst/>
                <a:latin typeface="Poppins" panose="020B0502040204020203" pitchFamily="2" charset="0"/>
              </a:rPr>
              <a:t> age is. </a:t>
            </a:r>
          </a:p>
          <a:p>
            <a:pPr algn="l"/>
            <a:r>
              <a:rPr lang="en-US" b="0" i="0" dirty="0">
                <a:solidFill>
                  <a:srgbClr val="54565A"/>
                </a:solidFill>
                <a:effectLst/>
                <a:latin typeface="Poppins" panose="020B0502040204020203" pitchFamily="2" charset="0"/>
              </a:rPr>
              <a:t>The reality is that most people are so heavily focused on the detail, that they miss this critical point in the introduction. The simple details are often the ones we miss when we’re not actively listening.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84FD2-ED82-4F29-9E9C-1D5F3E488E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321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defTabSz="924916">
              <a:defRPr/>
            </a:pPr>
            <a:r>
              <a:rPr lang="en-US" sz="1800" b="1">
                <a:latin typeface="Arial"/>
                <a:cs typeface="Arial"/>
              </a:rPr>
              <a:t>1-2 minutes </a:t>
            </a:r>
          </a:p>
          <a:p>
            <a:pPr defTabSz="924916">
              <a:defRPr/>
            </a:pPr>
            <a:endParaRPr lang="en-US" sz="1800" b="1"/>
          </a:p>
          <a:p>
            <a:pPr marL="288925" indent="-288925" defTabSz="924916">
              <a:buFont typeface="Arial" panose="020B0604020202020204" pitchFamily="34" charset="0"/>
              <a:buChar char="•"/>
              <a:defRPr/>
            </a:pPr>
            <a:r>
              <a:rPr lang="en-US" sz="1800" b="1">
                <a:latin typeface="Arial"/>
                <a:cs typeface="Arial"/>
              </a:rPr>
              <a:t>The “C” in </a:t>
            </a:r>
            <a:r>
              <a:rPr lang="en-US" sz="1800" b="1" err="1">
                <a:latin typeface="Arial"/>
                <a:cs typeface="Arial"/>
              </a:rPr>
              <a:t>iCARE</a:t>
            </a:r>
            <a:r>
              <a:rPr lang="en-US" sz="1800" b="1">
                <a:latin typeface="Arial"/>
                <a:cs typeface="Arial"/>
              </a:rPr>
              <a:t> stands for the action of “connecting”. </a:t>
            </a:r>
            <a:endParaRPr lang="en-US" sz="1800" b="1">
              <a:cs typeface="Arial"/>
            </a:endParaRPr>
          </a:p>
          <a:p>
            <a:pPr marL="288925" indent="-288925" defTabSz="924916">
              <a:buFont typeface="Arial" panose="020B0604020202020204" pitchFamily="34" charset="0"/>
              <a:buChar char="•"/>
              <a:defRPr/>
            </a:pPr>
            <a:r>
              <a:rPr lang="en-US" sz="1800" b="1">
                <a:latin typeface="Arial"/>
                <a:cs typeface="Arial"/>
              </a:rPr>
              <a:t>Review slide content</a:t>
            </a:r>
          </a:p>
          <a:p>
            <a:pPr defTabSz="924916">
              <a:defRPr/>
            </a:pPr>
            <a:r>
              <a:rPr lang="en-US">
                <a:latin typeface="Arial"/>
                <a:cs typeface="Arial"/>
              </a:rPr>
              <a:t>An </a:t>
            </a:r>
            <a:r>
              <a:rPr lang="en-US" err="1">
                <a:latin typeface="Arial"/>
                <a:cs typeface="Arial"/>
              </a:rPr>
              <a:t>iCARE</a:t>
            </a:r>
            <a:r>
              <a:rPr lang="en-US" b="1">
                <a:latin typeface="Arial"/>
                <a:cs typeface="Arial"/>
              </a:rPr>
              <a:t> connection</a:t>
            </a:r>
            <a:r>
              <a:rPr lang="en-US">
                <a:latin typeface="Arial"/>
                <a:cs typeface="Arial"/>
              </a:rPr>
              <a:t> does not use a formula or a script to direct the caregiver. Instead, caregivers are asked to be</a:t>
            </a:r>
            <a:r>
              <a:rPr lang="en-US" b="1">
                <a:latin typeface="Arial"/>
                <a:cs typeface="Arial"/>
              </a:rPr>
              <a:t> authentically present and intentional</a:t>
            </a:r>
            <a:r>
              <a:rPr lang="en-US">
                <a:latin typeface="Arial"/>
                <a:cs typeface="Arial"/>
              </a:rPr>
              <a:t> with their approach. Anything less is disingenuous.</a:t>
            </a:r>
          </a:p>
          <a:p>
            <a:pPr defTabSz="924916">
              <a:defRPr/>
            </a:pPr>
            <a:r>
              <a:rPr lang="en-US">
                <a:latin typeface="Arial"/>
                <a:cs typeface="Arial"/>
              </a:rPr>
              <a:t>As </a:t>
            </a:r>
            <a:r>
              <a:rPr lang="en-US" b="1">
                <a:latin typeface="Arial"/>
                <a:cs typeface="Arial"/>
              </a:rPr>
              <a:t>connections</a:t>
            </a:r>
            <a:r>
              <a:rPr lang="en-US">
                <a:latin typeface="Arial"/>
                <a:cs typeface="Arial"/>
              </a:rPr>
              <a:t> are made (initially, and with each successive interaction) a </a:t>
            </a:r>
            <a:r>
              <a:rPr lang="en-US" b="1">
                <a:latin typeface="Arial"/>
                <a:cs typeface="Arial"/>
              </a:rPr>
              <a:t>relationship</a:t>
            </a:r>
            <a:r>
              <a:rPr lang="en-US">
                <a:latin typeface="Arial"/>
                <a:cs typeface="Arial"/>
              </a:rPr>
              <a:t> begins to form. Information willingly shared between two people creates building blocks for future connections and conversations.</a:t>
            </a:r>
          </a:p>
          <a:p>
            <a:pPr defTabSz="924916">
              <a:defRPr/>
            </a:pPr>
            <a:r>
              <a:rPr lang="en-US">
                <a:latin typeface="Arial"/>
                <a:cs typeface="Arial"/>
              </a:rPr>
              <a:t>Taking the time to </a:t>
            </a:r>
            <a:r>
              <a:rPr lang="en-US" b="1">
                <a:latin typeface="Arial"/>
                <a:cs typeface="Arial"/>
              </a:rPr>
              <a:t>listen</a:t>
            </a:r>
            <a:r>
              <a:rPr lang="en-US">
                <a:latin typeface="Arial"/>
                <a:cs typeface="Arial"/>
              </a:rPr>
              <a:t> to the patient is part of </a:t>
            </a:r>
            <a:r>
              <a:rPr lang="en-US" b="1">
                <a:latin typeface="Arial"/>
                <a:cs typeface="Arial"/>
              </a:rPr>
              <a:t>connecting</a:t>
            </a:r>
            <a:r>
              <a:rPr lang="en-US">
                <a:latin typeface="Arial"/>
                <a:cs typeface="Arial"/>
              </a:rPr>
              <a:t> in </a:t>
            </a:r>
            <a:r>
              <a:rPr lang="en-US" err="1">
                <a:latin typeface="Arial"/>
                <a:cs typeface="Arial"/>
              </a:rPr>
              <a:t>iCARE</a:t>
            </a:r>
            <a:r>
              <a:rPr lang="en-US">
                <a:latin typeface="Arial"/>
                <a:cs typeface="Arial"/>
              </a:rPr>
              <a:t>.</a:t>
            </a:r>
          </a:p>
          <a:p>
            <a:pPr defTabSz="924916">
              <a:defRPr/>
            </a:pPr>
            <a:r>
              <a:rPr lang="en-US" sz="1800" b="1">
                <a:latin typeface="Arial"/>
                <a:cs typeface="Arial"/>
              </a:rPr>
              <a:t>-------------------------------------------------------------------</a:t>
            </a:r>
          </a:p>
          <a:p>
            <a:pPr defTabSz="924916">
              <a:defRPr/>
            </a:pPr>
            <a:endParaRPr lang="en-US" sz="1800" b="1"/>
          </a:p>
          <a:p>
            <a:pPr defTabSz="924916">
              <a:defRPr/>
            </a:pPr>
            <a:r>
              <a:rPr lang="en-US" sz="1800" b="1">
                <a:latin typeface="Arial"/>
                <a:cs typeface="Arial"/>
              </a:rPr>
              <a:t>Optional Additional Information:</a:t>
            </a:r>
          </a:p>
          <a:p>
            <a:pPr defTabSz="924916">
              <a:defRPr/>
            </a:pPr>
            <a:endParaRPr lang="en-US" sz="1800" b="1"/>
          </a:p>
          <a:p>
            <a:pPr defTabSz="924916">
              <a:defRPr/>
            </a:pPr>
            <a:r>
              <a:rPr lang="en-US" sz="1800">
                <a:latin typeface="Arial"/>
                <a:cs typeface="Arial"/>
              </a:rPr>
              <a:t>Connect:  </a:t>
            </a:r>
            <a:r>
              <a:rPr lang="en-US" sz="1800" b="1">
                <a:latin typeface="Arial"/>
                <a:cs typeface="Arial"/>
              </a:rPr>
              <a:t>Research shows that it takes 56 seconds to connect with a patient.</a:t>
            </a:r>
            <a:r>
              <a:rPr lang="en-US" sz="1800">
                <a:latin typeface="Arial"/>
                <a:cs typeface="Arial"/>
              </a:rPr>
              <a:t>  Oftentimes patients may be anxious when visiting the care facility. To help calm them connect on a reason other than their visit. Perhaps the weather, sporting events, or family milestones. </a:t>
            </a:r>
            <a:endParaRPr lang="en-US" sz="1800">
              <a:cs typeface="Arial"/>
            </a:endParaRPr>
          </a:p>
          <a:p>
            <a:pPr defTabSz="924916">
              <a:defRPr/>
            </a:pPr>
            <a:endParaRPr lang="en-US" sz="1800" b="1"/>
          </a:p>
          <a:p>
            <a:pPr defTabSz="924916">
              <a:defRPr/>
            </a:pPr>
            <a:r>
              <a:rPr lang="en-US" sz="1800">
                <a:latin typeface="Arial"/>
                <a:cs typeface="Arial"/>
              </a:rPr>
              <a:t>The Caritas processes associated with </a:t>
            </a:r>
            <a:r>
              <a:rPr lang="en-US" sz="1800" b="1">
                <a:latin typeface="Arial"/>
                <a:cs typeface="Arial"/>
              </a:rPr>
              <a:t>the action of “connecting” include inspiring, nurturing, and forgiving. This requires us to be authentically present and intentional. Through intention, attention, and consistency, a relationship is established and grows stronger with each successive encounter. We the time to authentically listen as a means of acknowledging and honoring each patient’s story. </a:t>
            </a:r>
            <a:endParaRPr lang="en-US" sz="1800" b="1">
              <a:cs typeface="Arial"/>
            </a:endParaRPr>
          </a:p>
          <a:p>
            <a:pPr fontAlgn="ctr"/>
            <a:endParaRPr lang="en-US" sz="1800">
              <a:latin typeface="Calibri"/>
              <a:cs typeface="Calibri"/>
            </a:endParaRPr>
          </a:p>
          <a:p>
            <a:endParaRPr lang="en-US" sz="1800"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F6CAB-C8EE-014D-A6AC-B672C196245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92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b="1"/>
              <a:t>3-5 minutes</a:t>
            </a:r>
          </a:p>
          <a:p>
            <a:endParaRPr lang="en-US"/>
          </a:p>
          <a:p>
            <a:r>
              <a:rPr lang="en-US" b="1"/>
              <a:t>Go through examples.</a:t>
            </a:r>
            <a:r>
              <a:rPr lang="en-US" b="1" baseline="0"/>
              <a:t> </a:t>
            </a:r>
          </a:p>
          <a:p>
            <a:pPr marL="231229" indent="-231229">
              <a:buFont typeface="+mj-lt"/>
              <a:buAutoNum type="arabicPeriod"/>
            </a:pPr>
            <a:r>
              <a:rPr lang="en-US" baseline="0"/>
              <a:t>Ask: How do you connect?</a:t>
            </a:r>
          </a:p>
          <a:p>
            <a:pPr marL="231229" indent="-231229">
              <a:buFont typeface="+mj-lt"/>
              <a:buAutoNum type="arabicPeriod"/>
            </a:pPr>
            <a:r>
              <a:rPr lang="en-US" baseline="0"/>
              <a:t>Ask: What does it feel like when we connect?</a:t>
            </a:r>
          </a:p>
          <a:p>
            <a:pPr marL="231229" indent="-231229">
              <a:buFont typeface="+mj-lt"/>
              <a:buAutoNum type="arabicPeriod"/>
            </a:pPr>
            <a:r>
              <a:rPr lang="en-US" baseline="0"/>
              <a:t>Ask: What does it feel like when we </a:t>
            </a:r>
            <a:r>
              <a:rPr lang="en-US" b="1" baseline="0"/>
              <a:t>do not </a:t>
            </a:r>
            <a:r>
              <a:rPr lang="en-US" baseline="0"/>
              <a:t>connect?</a:t>
            </a:r>
          </a:p>
          <a:p>
            <a:endParaRPr lang="en-US" baseline="0"/>
          </a:p>
          <a:p>
            <a:r>
              <a:rPr lang="en-US" baseline="0"/>
              <a:t>Based on group participation and time restraints, you can pick and choose what to elaborate on.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84FD2-ED82-4F29-9E9C-1D5F3E488E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798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defTabSz="924916">
              <a:defRPr/>
            </a:pPr>
            <a:r>
              <a:rPr lang="en-US" sz="1800" b="1"/>
              <a:t>1-2 minutes </a:t>
            </a:r>
          </a:p>
          <a:p>
            <a:pPr defTabSz="924916">
              <a:defRPr/>
            </a:pPr>
            <a:endParaRPr lang="en-US" sz="1800" b="1"/>
          </a:p>
          <a:p>
            <a:pPr marL="289036" indent="-289036" defTabSz="924916">
              <a:buFont typeface="Arial" panose="020B0604020202020204" pitchFamily="34" charset="0"/>
              <a:buChar char="•"/>
              <a:defRPr/>
            </a:pPr>
            <a:r>
              <a:rPr lang="en-US" sz="1800" b="1"/>
              <a:t>The “A” in </a:t>
            </a:r>
            <a:r>
              <a:rPr lang="en-US" sz="1800" b="1" err="1"/>
              <a:t>iCARE</a:t>
            </a:r>
            <a:r>
              <a:rPr lang="en-US" sz="1800" b="1"/>
              <a:t> stands for the action of “Asking permission” before embarking on a patient encounter.</a:t>
            </a:r>
          </a:p>
          <a:p>
            <a:pPr marL="289036" indent="-289036" defTabSz="924916">
              <a:buFont typeface="Arial" panose="020B0604020202020204" pitchFamily="34" charset="0"/>
              <a:buChar char="•"/>
              <a:defRPr/>
            </a:pPr>
            <a:r>
              <a:rPr lang="en-US" sz="1800" b="1"/>
              <a:t>Review slide content</a:t>
            </a:r>
          </a:p>
          <a:p>
            <a:pPr defTabSz="924916">
              <a:defRPr/>
            </a:pPr>
            <a:endParaRPr lang="en-US" sz="1800" b="1"/>
          </a:p>
          <a:p>
            <a:pPr defTabSz="924916">
              <a:defRPr/>
            </a:pPr>
            <a:r>
              <a:rPr lang="en-US" sz="1800" b="1"/>
              <a:t>-------------------------------------------------------------------</a:t>
            </a:r>
          </a:p>
          <a:p>
            <a:pPr defTabSz="924916">
              <a:defRPr/>
            </a:pPr>
            <a:r>
              <a:rPr lang="en-US" sz="1800" b="1"/>
              <a:t>Optional Additional Information:</a:t>
            </a:r>
          </a:p>
          <a:p>
            <a:pPr defTabSz="924916">
              <a:defRPr/>
            </a:pPr>
            <a:endParaRPr lang="en-US" sz="1800" b="1"/>
          </a:p>
          <a:p>
            <a:pPr marL="289036" indent="-289036" defTabSz="924916">
              <a:buFont typeface="Arial" panose="020B0604020202020204" pitchFamily="34" charset="0"/>
              <a:buChar char="•"/>
              <a:defRPr/>
            </a:pPr>
            <a:r>
              <a:rPr lang="en-US" sz="1800" b="1">
                <a:solidFill>
                  <a:srgbClr val="000000"/>
                </a:solidFill>
                <a:latin typeface="Calibri" panose="020F0502020204030204" pitchFamily="34" charset="0"/>
              </a:rPr>
              <a:t>Asking permission</a:t>
            </a:r>
            <a:r>
              <a:rPr lang="en-US" sz="1800">
                <a:solidFill>
                  <a:srgbClr val="000000"/>
                </a:solidFill>
                <a:latin typeface="Calibri" panose="020F0502020204030204" pitchFamily="34" charset="0"/>
              </a:rPr>
              <a:t> before doing something to the patient is the third </a:t>
            </a:r>
            <a:r>
              <a:rPr lang="en-US" sz="1800" err="1">
                <a:solidFill>
                  <a:srgbClr val="000000"/>
                </a:solidFill>
                <a:latin typeface="Calibri" panose="020F0502020204030204" pitchFamily="34" charset="0"/>
              </a:rPr>
              <a:t>iCARE</a:t>
            </a:r>
            <a:r>
              <a:rPr lang="en-US" sz="1800">
                <a:solidFill>
                  <a:srgbClr val="000000"/>
                </a:solidFill>
                <a:latin typeface="Calibri" panose="020F0502020204030204" pitchFamily="34" charset="0"/>
              </a:rPr>
              <a:t> step. This is one of the most basic ways we can </a:t>
            </a:r>
            <a:r>
              <a:rPr lang="en-US" sz="1800" b="1">
                <a:solidFill>
                  <a:srgbClr val="000000"/>
                </a:solidFill>
                <a:latin typeface="Calibri" panose="020F0502020204030204" pitchFamily="34" charset="0"/>
              </a:rPr>
              <a:t>show respect</a:t>
            </a:r>
            <a:r>
              <a:rPr lang="en-US" sz="1800">
                <a:solidFill>
                  <a:srgbClr val="000000"/>
                </a:solidFill>
                <a:latin typeface="Calibri" panose="020F0502020204030204" pitchFamily="34" charset="0"/>
              </a:rPr>
              <a:t> to while providing opportunities to </a:t>
            </a:r>
            <a:r>
              <a:rPr lang="en-US" sz="1800" b="1">
                <a:solidFill>
                  <a:srgbClr val="000000"/>
                </a:solidFill>
                <a:latin typeface="Calibri" panose="020F0502020204030204" pitchFamily="34" charset="0"/>
              </a:rPr>
              <a:t>support the patient’s own agency</a:t>
            </a:r>
            <a:r>
              <a:rPr lang="en-US" sz="1800">
                <a:solidFill>
                  <a:srgbClr val="000000"/>
                </a:solidFill>
                <a:latin typeface="Calibri" panose="020F0502020204030204" pitchFamily="34" charset="0"/>
              </a:rPr>
              <a:t>.</a:t>
            </a:r>
            <a:endParaRPr lang="en-US" sz="1800"/>
          </a:p>
          <a:p>
            <a:pPr marL="289036" indent="-289036">
              <a:buFont typeface="Arial" panose="020B0604020202020204" pitchFamily="34" charset="0"/>
              <a:buChar char="•"/>
            </a:pPr>
            <a:r>
              <a:rPr lang="en-US" sz="1800" b="1"/>
              <a:t>The Caritas processes associated with the action of “asking permission” are ministering and trusting. It is but one powerful way of showing respect while preserving human dignity. </a:t>
            </a:r>
          </a:p>
          <a:p>
            <a:pPr marL="289036" indent="-289036">
              <a:buFont typeface="Arial" panose="020B0604020202020204" pitchFamily="34" charset="0"/>
              <a:buChar char="•"/>
            </a:pPr>
            <a:r>
              <a:rPr lang="en-US" sz="2800">
                <a:solidFill>
                  <a:srgbClr val="000000"/>
                </a:solidFill>
                <a:latin typeface="Calibri" panose="020F0502020204030204" pitchFamily="34" charset="0"/>
              </a:rPr>
              <a:t>Sustaining human dignity</a:t>
            </a:r>
            <a:endParaRPr lang="en-US" sz="2800"/>
          </a:p>
          <a:p>
            <a:pPr marL="289036" indent="-289036">
              <a:buFont typeface="Arial" panose="020B0604020202020204" pitchFamily="34" charset="0"/>
              <a:buChar char="•"/>
            </a:pPr>
            <a:r>
              <a:rPr lang="en-US" sz="2800">
                <a:solidFill>
                  <a:srgbClr val="000000"/>
                </a:solidFill>
                <a:latin typeface="Calibri" panose="020F0502020204030204" pitchFamily="34" charset="0"/>
              </a:rPr>
              <a:t>Being sensitive to self and others by cultivating own spiritual practices</a:t>
            </a:r>
            <a:endParaRPr lang="en-US" sz="2800"/>
          </a:p>
          <a:p>
            <a:pPr marL="289036" indent="-289036" fontAlgn="ctr">
              <a:buFont typeface="Arial" panose="020B0604020202020204" pitchFamily="34" charset="0"/>
              <a:buChar char="•"/>
            </a:pPr>
            <a:r>
              <a:rPr lang="en-US" sz="1800" b="1">
                <a:solidFill>
                  <a:srgbClr val="000000"/>
                </a:solidFill>
                <a:latin typeface="Calibri" panose="020F0502020204030204" pitchFamily="34" charset="0"/>
              </a:rPr>
              <a:t>Asking permission</a:t>
            </a:r>
            <a:r>
              <a:rPr lang="en-US" sz="1800">
                <a:solidFill>
                  <a:srgbClr val="000000"/>
                </a:solidFill>
                <a:latin typeface="Calibri" panose="020F0502020204030204" pitchFamily="34" charset="0"/>
              </a:rPr>
              <a:t> is a spiritual practice because it requires a </a:t>
            </a:r>
            <a:r>
              <a:rPr lang="en-US" sz="1800" b="1">
                <a:solidFill>
                  <a:srgbClr val="000000"/>
                </a:solidFill>
                <a:latin typeface="Calibri" panose="020F0502020204030204" pitchFamily="34" charset="0"/>
              </a:rPr>
              <a:t>pause</a:t>
            </a:r>
            <a:r>
              <a:rPr lang="en-US" sz="1800">
                <a:solidFill>
                  <a:srgbClr val="000000"/>
                </a:solidFill>
                <a:latin typeface="Calibri" panose="020F0502020204030204" pitchFamily="34" charset="0"/>
              </a:rPr>
              <a:t> to </a:t>
            </a:r>
            <a:r>
              <a:rPr lang="en-US" sz="1800" b="1">
                <a:solidFill>
                  <a:srgbClr val="000000"/>
                </a:solidFill>
                <a:latin typeface="Calibri" panose="020F0502020204030204" pitchFamily="34" charset="0"/>
              </a:rPr>
              <a:t>honor the dignity</a:t>
            </a:r>
            <a:r>
              <a:rPr lang="en-US" sz="1800">
                <a:solidFill>
                  <a:srgbClr val="000000"/>
                </a:solidFill>
                <a:latin typeface="Calibri" panose="020F0502020204030204" pitchFamily="34" charset="0"/>
              </a:rPr>
              <a:t> of the patient before proceeding with a task. </a:t>
            </a:r>
            <a:endParaRPr lang="en-US" sz="1800"/>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F6CAB-C8EE-014D-A6AC-B672C196245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225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3-5 minutes</a:t>
            </a:r>
          </a:p>
          <a:p>
            <a:endParaRPr lang="en-US" dirty="0">
              <a:latin typeface="Arial"/>
              <a:cs typeface="Arial"/>
            </a:endParaRPr>
          </a:p>
          <a:p>
            <a:endParaRPr lang="en-US" dirty="0">
              <a:latin typeface="Arial"/>
              <a:cs typeface="Arial"/>
            </a:endParaRPr>
          </a:p>
          <a:p>
            <a:r>
              <a:rPr lang="en-US" dirty="0">
                <a:latin typeface="Arial"/>
                <a:cs typeface="Arial"/>
              </a:rPr>
              <a:t>Go through examples.</a:t>
            </a:r>
            <a:r>
              <a:rPr lang="en-US" baseline="0" dirty="0">
                <a:latin typeface="Arial"/>
                <a:cs typeface="Arial"/>
              </a:rPr>
              <a:t> Note animations.</a:t>
            </a:r>
            <a:r>
              <a:rPr lang="en-US" dirty="0">
                <a:latin typeface="Arial"/>
                <a:cs typeface="Arial"/>
              </a:rPr>
              <a:t> </a:t>
            </a:r>
            <a:endParaRPr lang="en-US" baseline="0" dirty="0"/>
          </a:p>
          <a:p>
            <a:endParaRPr lang="en-US" dirty="0">
              <a:latin typeface="Arial"/>
              <a:cs typeface="Arial"/>
            </a:endParaRPr>
          </a:p>
          <a:p>
            <a:r>
              <a:rPr lang="en-US" baseline="0" dirty="0">
                <a:latin typeface="Arial"/>
                <a:cs typeface="Arial"/>
              </a:rPr>
              <a:t>Based on group participation and time restraints, you can pick and choose what to elaborate on.</a:t>
            </a:r>
            <a:endParaRPr lang="en-US"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84FD2-ED82-4F29-9E9C-1D5F3E488EE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0750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39765E8A-B41C-4F44-861C-213FEA61C1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708"/>
            <a:ext cx="9144000" cy="5142919"/>
          </a:xfrm>
          <a:prstGeom prst="rect">
            <a:avLst/>
          </a:prstGeom>
        </p:spPr>
      </p:pic>
      <p:sp>
        <p:nvSpPr>
          <p:cNvPr id="2" name="Title 1"/>
          <p:cNvSpPr>
            <a:spLocks noGrp="1"/>
          </p:cNvSpPr>
          <p:nvPr>
            <p:ph type="ctrTitle" hasCustomPrompt="1"/>
          </p:nvPr>
        </p:nvSpPr>
        <p:spPr>
          <a:xfrm>
            <a:off x="5311521" y="279034"/>
            <a:ext cx="3423188" cy="827797"/>
          </a:xfrm>
        </p:spPr>
        <p:txBody>
          <a:bodyPr anchor="t">
            <a:noAutofit/>
          </a:bodyPr>
          <a:lstStyle>
            <a:lvl1pPr algn="r">
              <a:lnSpc>
                <a:spcPct val="90000"/>
              </a:lnSpc>
              <a:spcBef>
                <a:spcPts val="451"/>
              </a:spcBef>
              <a:defRPr sz="3124">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5311520" y="1219200"/>
            <a:ext cx="3423188" cy="2733451"/>
          </a:xfrm>
        </p:spPr>
        <p:txBody>
          <a:bodyPr>
            <a:normAutofit/>
          </a:bodyPr>
          <a:lstStyle>
            <a:lvl1pPr marL="0" indent="0" algn="r">
              <a:buNone/>
              <a:defRPr sz="1953">
                <a:solidFill>
                  <a:schemeClr val="bg1"/>
                </a:solidFill>
                <a:latin typeface="Arial" panose="020B0604020202020204" pitchFamily="34" charset="0"/>
                <a:cs typeface="Arial" panose="020B0604020202020204" pitchFamily="34" charset="0"/>
              </a:defRPr>
            </a:lvl1pPr>
            <a:lvl2pPr marL="342883" indent="0" algn="ctr">
              <a:buNone/>
              <a:defRPr sz="1500"/>
            </a:lvl2pPr>
            <a:lvl3pPr marL="685765" indent="0" algn="ctr">
              <a:buNone/>
              <a:defRPr sz="1349"/>
            </a:lvl3pPr>
            <a:lvl4pPr marL="1028648"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58" indent="0" algn="ctr">
              <a:buNone/>
              <a:defRPr sz="1200"/>
            </a:lvl9pPr>
          </a:lstStyle>
          <a:p>
            <a:r>
              <a:rPr lang="en-US"/>
              <a:t>Click to edit Master subtitle style</a:t>
            </a:r>
          </a:p>
        </p:txBody>
      </p:sp>
      <p:sp>
        <p:nvSpPr>
          <p:cNvPr id="5" name="Footer Placeholder 4"/>
          <p:cNvSpPr>
            <a:spLocks noGrp="1"/>
          </p:cNvSpPr>
          <p:nvPr>
            <p:ph type="ftr" sz="quarter" idx="11"/>
          </p:nvPr>
        </p:nvSpPr>
        <p:spPr>
          <a:gradFill>
            <a:gsLst>
              <a:gs pos="0">
                <a:schemeClr val="bg2"/>
              </a:gs>
              <a:gs pos="74000">
                <a:schemeClr val="bg2">
                  <a:alpha val="0"/>
                </a:schemeClr>
              </a:gs>
            </a:gsLst>
            <a:lin ang="0" scaled="0"/>
          </a:gradFill>
        </p:spPr>
        <p:txBody>
          <a:bodyPr lIns="338328"/>
          <a:lstStyle>
            <a:lvl1pPr>
              <a:defRPr>
                <a:solidFill>
                  <a:schemeClr val="bg1"/>
                </a:solidFill>
              </a:defRPr>
            </a:lvl1pPr>
          </a:lstStyle>
          <a:p>
            <a:r>
              <a:rPr lang="en-US"/>
              <a:t>© 2025 Trinity Health Michigan, All Rights Reserved</a:t>
            </a:r>
          </a:p>
        </p:txBody>
      </p:sp>
      <p:sp>
        <p:nvSpPr>
          <p:cNvPr id="6" name="Slide Number Placeholder 5"/>
          <p:cNvSpPr>
            <a:spLocks noGrp="1"/>
          </p:cNvSpPr>
          <p:nvPr>
            <p:ph type="sldNum" sz="quarter" idx="12"/>
          </p:nvPr>
        </p:nvSpPr>
        <p:spPr/>
        <p:txBody>
          <a:bodyPr/>
          <a:lstStyle>
            <a:lvl1pPr algn="r">
              <a:defRPr>
                <a:solidFill>
                  <a:schemeClr val="bg1"/>
                </a:solidFill>
              </a:defRPr>
            </a:lvl1pPr>
          </a:lstStyle>
          <a:p>
            <a:fld id="{6002999D-52FC-4C37-BF2A-53F0EC561CB0}" type="slidenum">
              <a:rPr lang="en-US" smtClean="0"/>
              <a:pPr/>
              <a:t>‹#›</a:t>
            </a:fld>
            <a:endParaRPr lang="en-US"/>
          </a:p>
        </p:txBody>
      </p:sp>
    </p:spTree>
    <p:extLst>
      <p:ext uri="{BB962C8B-B14F-4D97-AF65-F5344CB8AC3E}">
        <p14:creationId xmlns:p14="http://schemas.microsoft.com/office/powerpoint/2010/main" val="217874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eak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gradFill>
            <a:gsLst>
              <a:gs pos="0">
                <a:schemeClr val="bg1"/>
              </a:gs>
              <a:gs pos="74000">
                <a:schemeClr val="bg1">
                  <a:alpha val="0"/>
                </a:schemeClr>
              </a:gs>
            </a:gsLst>
            <a:lin ang="0" scaled="0"/>
          </a:gradFill>
        </p:spPr>
        <p:txBody>
          <a:bodyPr lIns="338328"/>
          <a:lstStyle>
            <a:lvl1pPr>
              <a:defRPr>
                <a:solidFill>
                  <a:schemeClr val="tx1">
                    <a:lumMod val="75000"/>
                    <a:lumOff val="25000"/>
                  </a:schemeClr>
                </a:solidFill>
              </a:defRPr>
            </a:lvl1pPr>
          </a:lstStyle>
          <a:p>
            <a:r>
              <a:rPr lang="en-US"/>
              <a:t>© 2025 Trinity Health Michigan, All Rights Reserved</a:t>
            </a:r>
          </a:p>
        </p:txBody>
      </p:sp>
      <p:sp>
        <p:nvSpPr>
          <p:cNvPr id="6" name="Slide Number Placeholder 5"/>
          <p:cNvSpPr>
            <a:spLocks noGrp="1"/>
          </p:cNvSpPr>
          <p:nvPr>
            <p:ph type="sldNum" sz="quarter" idx="12"/>
          </p:nvPr>
        </p:nvSpPr>
        <p:spPr>
          <a:xfrm>
            <a:off x="6251037" y="4948178"/>
            <a:ext cx="2892964" cy="195324"/>
          </a:xfrm>
          <a:gradFill>
            <a:gsLst>
              <a:gs pos="100000">
                <a:schemeClr val="bg1"/>
              </a:gs>
              <a:gs pos="26000">
                <a:schemeClr val="bg1">
                  <a:alpha val="0"/>
                </a:schemeClr>
              </a:gs>
            </a:gsLst>
            <a:lin ang="0" scaled="0"/>
          </a:gradFill>
        </p:spPr>
        <p:txBody>
          <a:bodyPr vert="horz" wrap="none" lIns="338328" tIns="0" rIns="274320" bIns="0" rtlCol="0" anchor="t"/>
          <a:lstStyle>
            <a:lvl1pPr algn="r">
              <a:defRPr lang="en-US" smtClean="0">
                <a:solidFill>
                  <a:schemeClr val="tx1">
                    <a:lumMod val="75000"/>
                    <a:lumOff val="25000"/>
                  </a:schemeClr>
                </a:solidFill>
              </a:defRPr>
            </a:lvl1pPr>
          </a:lstStyle>
          <a:p>
            <a:fld id="{6002999D-52FC-4C37-BF2A-53F0EC561CB0}" type="slidenum">
              <a:rPr lang="en-US" smtClean="0"/>
              <a:pPr/>
              <a:t>‹#›</a:t>
            </a:fld>
            <a:endParaRPr lang="en-US"/>
          </a:p>
        </p:txBody>
      </p:sp>
      <p:sp>
        <p:nvSpPr>
          <p:cNvPr id="3" name="Title 2">
            <a:extLst>
              <a:ext uri="{FF2B5EF4-FFF2-40B4-BE49-F238E27FC236}">
                <a16:creationId xmlns:a16="http://schemas.microsoft.com/office/drawing/2014/main" id="{5A071F0C-6FF8-4738-B8E9-1D141A9EB8B1}"/>
              </a:ext>
            </a:extLst>
          </p:cNvPr>
          <p:cNvSpPr>
            <a:spLocks noGrp="1"/>
          </p:cNvSpPr>
          <p:nvPr>
            <p:ph type="title"/>
          </p:nvPr>
        </p:nvSpPr>
        <p:spPr/>
        <p:txBody>
          <a:bodyPr/>
          <a:lstStyle>
            <a:lvl1pPr>
              <a:defRPr sz="3000">
                <a:solidFill>
                  <a:schemeClr val="bg1"/>
                </a:solidFill>
              </a:defRPr>
            </a:lvl1pPr>
          </a:lstStyle>
          <a:p>
            <a:r>
              <a:rPr lang="en-US"/>
              <a:t>Click to edit Master title style</a:t>
            </a:r>
          </a:p>
        </p:txBody>
      </p:sp>
    </p:spTree>
    <p:extLst>
      <p:ext uri="{BB962C8B-B14F-4D97-AF65-F5344CB8AC3E}">
        <p14:creationId xmlns:p14="http://schemas.microsoft.com/office/powerpoint/2010/main" val="206533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 y="2"/>
            <a:ext cx="9143246" cy="5150695"/>
          </a:xfrm>
          <a:prstGeom prst="rect">
            <a:avLst/>
          </a:prstGeom>
        </p:spPr>
      </p:pic>
      <p:sp>
        <p:nvSpPr>
          <p:cNvPr id="6" name="Title 1"/>
          <p:cNvSpPr>
            <a:spLocks noGrp="1"/>
          </p:cNvSpPr>
          <p:nvPr>
            <p:ph type="title"/>
          </p:nvPr>
        </p:nvSpPr>
        <p:spPr>
          <a:xfrm>
            <a:off x="503078" y="330202"/>
            <a:ext cx="5770723" cy="1016000"/>
          </a:xfrm>
        </p:spPr>
        <p:txBody>
          <a:bodyPr anchor="b">
            <a:noAutofit/>
          </a:bodyPr>
          <a:lstStyle>
            <a:lvl1pPr>
              <a:lnSpc>
                <a:spcPct val="80000"/>
              </a:lnSpc>
              <a:defRPr sz="3200">
                <a:solidFill>
                  <a:schemeClr val="tx2"/>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13" y="4668739"/>
            <a:ext cx="1196596" cy="368184"/>
          </a:xfrm>
          <a:prstGeom prst="rect">
            <a:avLst/>
          </a:prstGeom>
        </p:spPr>
      </p:pic>
      <p:sp>
        <p:nvSpPr>
          <p:cNvPr id="8" name="Slide Number Placeholder 6">
            <a:extLst>
              <a:ext uri="{FF2B5EF4-FFF2-40B4-BE49-F238E27FC236}">
                <a16:creationId xmlns:a16="http://schemas.microsoft.com/office/drawing/2014/main" id="{BE63FED9-B138-44E8-AD51-B2F25D12B0AF}"/>
              </a:ext>
            </a:extLst>
          </p:cNvPr>
          <p:cNvSpPr>
            <a:spLocks noGrp="1"/>
          </p:cNvSpPr>
          <p:nvPr>
            <p:ph type="sldNum" sz="quarter" idx="4"/>
          </p:nvPr>
        </p:nvSpPr>
        <p:spPr>
          <a:xfrm>
            <a:off x="8915397" y="4935751"/>
            <a:ext cx="228603" cy="207751"/>
          </a:xfrm>
          <a:prstGeom prst="rect">
            <a:avLst/>
          </a:prstGeom>
        </p:spPr>
        <p:txBody>
          <a:bodyPr lIns="0" tIns="0" rIns="0" bIns="0" anchor="ctr"/>
          <a:lstStyle>
            <a:lvl1pPr algn="ctr">
              <a:defRPr lang="en-US" sz="700" smtClean="0">
                <a:solidFill>
                  <a:schemeClr val="bg1"/>
                </a:solidFill>
              </a:defRPr>
            </a:lvl1pPr>
          </a:lstStyle>
          <a:p>
            <a:fld id="{489F9553-C816-6842-8939-EE75ECF7EB2B}" type="slidenum">
              <a:rPr lang="en-US" smtClean="0"/>
              <a:pPr/>
              <a:t>‹#›</a:t>
            </a:fld>
            <a:endParaRPr lang="en-US"/>
          </a:p>
        </p:txBody>
      </p:sp>
      <p:sp>
        <p:nvSpPr>
          <p:cNvPr id="7" name="Footer Placeholder 2">
            <a:extLst>
              <a:ext uri="{FF2B5EF4-FFF2-40B4-BE49-F238E27FC236}">
                <a16:creationId xmlns:a16="http://schemas.microsoft.com/office/drawing/2014/main" id="{E9768DB4-0996-4C6D-99D7-1745732BFBF1}"/>
              </a:ext>
            </a:extLst>
          </p:cNvPr>
          <p:cNvSpPr>
            <a:spLocks noGrp="1"/>
          </p:cNvSpPr>
          <p:nvPr>
            <p:ph type="ftr" sz="quarter" idx="3"/>
          </p:nvPr>
        </p:nvSpPr>
        <p:spPr>
          <a:xfrm>
            <a:off x="5167021" y="4935751"/>
            <a:ext cx="3748377" cy="207751"/>
          </a:xfrm>
          <a:prstGeom prst="rect">
            <a:avLst/>
          </a:prstGeom>
        </p:spPr>
        <p:txBody>
          <a:bodyPr lIns="0" tIns="0" rIns="91440" bIns="0" anchor="ctr"/>
          <a:lstStyle>
            <a:lvl1pPr algn="r">
              <a:defRPr sz="700">
                <a:solidFill>
                  <a:schemeClr val="bg1"/>
                </a:solidFill>
                <a:latin typeface="Arial" panose="020B0604020202020204" pitchFamily="34" charset="0"/>
              </a:defRPr>
            </a:lvl1pPr>
          </a:lstStyle>
          <a:p>
            <a:r>
              <a:rPr lang="en-US"/>
              <a:t>© 2025 Trinity Health Michigan, All Rights Reserved</a:t>
            </a:r>
          </a:p>
        </p:txBody>
      </p:sp>
    </p:spTree>
    <p:extLst>
      <p:ext uri="{BB962C8B-B14F-4D97-AF65-F5344CB8AC3E}">
        <p14:creationId xmlns:p14="http://schemas.microsoft.com/office/powerpoint/2010/main" val="242132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 y="2"/>
            <a:ext cx="9143246" cy="5150695"/>
          </a:xfrm>
          <a:prstGeom prst="rect">
            <a:avLst/>
          </a:prstGeom>
        </p:spPr>
      </p:pic>
      <p:sp>
        <p:nvSpPr>
          <p:cNvPr id="11" name="Title 1"/>
          <p:cNvSpPr>
            <a:spLocks noGrp="1"/>
          </p:cNvSpPr>
          <p:nvPr>
            <p:ph type="title"/>
          </p:nvPr>
        </p:nvSpPr>
        <p:spPr>
          <a:xfrm>
            <a:off x="731680" y="852335"/>
            <a:ext cx="3726023" cy="1009604"/>
          </a:xfrm>
        </p:spPr>
        <p:txBody>
          <a:bodyPr anchor="t">
            <a:noAutofit/>
          </a:bodyPr>
          <a:lstStyle>
            <a:lvl1pPr>
              <a:lnSpc>
                <a:spcPct val="80000"/>
              </a:lnSpc>
              <a:defRPr sz="32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13" y="4668739"/>
            <a:ext cx="1196596" cy="368184"/>
          </a:xfrm>
          <a:prstGeom prst="rect">
            <a:avLst/>
          </a:prstGeom>
        </p:spPr>
      </p:pic>
      <p:sp>
        <p:nvSpPr>
          <p:cNvPr id="7" name="Slide Number Placeholder 6">
            <a:extLst>
              <a:ext uri="{FF2B5EF4-FFF2-40B4-BE49-F238E27FC236}">
                <a16:creationId xmlns:a16="http://schemas.microsoft.com/office/drawing/2014/main" id="{D72C7B8B-D1B4-4830-9B38-2F1BAD22B398}"/>
              </a:ext>
            </a:extLst>
          </p:cNvPr>
          <p:cNvSpPr>
            <a:spLocks noGrp="1"/>
          </p:cNvSpPr>
          <p:nvPr>
            <p:ph type="sldNum" sz="quarter" idx="4"/>
          </p:nvPr>
        </p:nvSpPr>
        <p:spPr>
          <a:xfrm>
            <a:off x="8915397" y="4935751"/>
            <a:ext cx="228603" cy="207751"/>
          </a:xfrm>
          <a:prstGeom prst="rect">
            <a:avLst/>
          </a:prstGeom>
        </p:spPr>
        <p:txBody>
          <a:bodyPr lIns="0" tIns="0" rIns="0" bIns="0" anchor="ctr"/>
          <a:lstStyle>
            <a:lvl1pPr algn="ctr">
              <a:defRPr lang="en-US" sz="700" smtClean="0">
                <a:solidFill>
                  <a:schemeClr val="tx1">
                    <a:lumMod val="60000"/>
                    <a:lumOff val="40000"/>
                  </a:schemeClr>
                </a:solidFill>
              </a:defRPr>
            </a:lvl1pPr>
          </a:lstStyle>
          <a:p>
            <a:fld id="{489F9553-C816-6842-8939-EE75ECF7EB2B}" type="slidenum">
              <a:rPr lang="en-US" smtClean="0"/>
              <a:pPr/>
              <a:t>‹#›</a:t>
            </a:fld>
            <a:endParaRPr lang="en-US"/>
          </a:p>
        </p:txBody>
      </p:sp>
      <p:sp>
        <p:nvSpPr>
          <p:cNvPr id="6" name="Footer Placeholder 2">
            <a:extLst>
              <a:ext uri="{FF2B5EF4-FFF2-40B4-BE49-F238E27FC236}">
                <a16:creationId xmlns:a16="http://schemas.microsoft.com/office/drawing/2014/main" id="{B4B05ABE-6B95-47C1-B179-F2274A84BBE8}"/>
              </a:ext>
            </a:extLst>
          </p:cNvPr>
          <p:cNvSpPr>
            <a:spLocks noGrp="1"/>
          </p:cNvSpPr>
          <p:nvPr>
            <p:ph type="ftr" sz="quarter" idx="3"/>
          </p:nvPr>
        </p:nvSpPr>
        <p:spPr>
          <a:xfrm>
            <a:off x="5167021" y="4935751"/>
            <a:ext cx="3748377" cy="207751"/>
          </a:xfrm>
          <a:prstGeom prst="rect">
            <a:avLst/>
          </a:prstGeom>
        </p:spPr>
        <p:txBody>
          <a:bodyPr lIns="0" tIns="0" rIns="91440" bIns="0" anchor="ctr"/>
          <a:lstStyle>
            <a:lvl1pPr algn="r">
              <a:defRPr sz="700">
                <a:solidFill>
                  <a:schemeClr val="tx1">
                    <a:lumMod val="60000"/>
                    <a:lumOff val="40000"/>
                  </a:schemeClr>
                </a:solidFill>
                <a:latin typeface="Arial" panose="020B0604020202020204" pitchFamily="34" charset="0"/>
              </a:defRPr>
            </a:lvl1pPr>
          </a:lstStyle>
          <a:p>
            <a:r>
              <a:rPr lang="en-US"/>
              <a:t>© 2025 Trinity Health Michigan, All Rights Reserved</a:t>
            </a:r>
          </a:p>
        </p:txBody>
      </p:sp>
    </p:spTree>
    <p:extLst>
      <p:ext uri="{BB962C8B-B14F-4D97-AF65-F5344CB8AC3E}">
        <p14:creationId xmlns:p14="http://schemas.microsoft.com/office/powerpoint/2010/main" val="303133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color Break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1E2B8-2603-4E7E-A60C-7EA2D925F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761" t="12561" r="12872" b="12073"/>
          <a:stretch/>
        </p:blipFill>
        <p:spPr>
          <a:xfrm>
            <a:off x="0" y="0"/>
            <a:ext cx="9144000" cy="5143500"/>
          </a:xfrm>
          <a:prstGeom prst="rect">
            <a:avLst/>
          </a:prstGeom>
        </p:spPr>
      </p:pic>
      <p:sp>
        <p:nvSpPr>
          <p:cNvPr id="2" name="Title 1">
            <a:extLst>
              <a:ext uri="{FF2B5EF4-FFF2-40B4-BE49-F238E27FC236}">
                <a16:creationId xmlns:a16="http://schemas.microsoft.com/office/drawing/2014/main" id="{B4F538D9-833C-47B6-BAF3-F506CD030EF5}"/>
              </a:ext>
            </a:extLst>
          </p:cNvPr>
          <p:cNvSpPr>
            <a:spLocks noGrp="1"/>
          </p:cNvSpPr>
          <p:nvPr>
            <p:ph type="title"/>
          </p:nvPr>
        </p:nvSpPr>
        <p:spPr>
          <a:xfrm>
            <a:off x="457200" y="345642"/>
            <a:ext cx="8229600" cy="2036776"/>
          </a:xfrm>
        </p:spPr>
        <p:txBody>
          <a:bodyPr anchor="b"/>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507C3E98-41BE-4345-A8B5-F8CD69AA169F}"/>
              </a:ext>
            </a:extLst>
          </p:cNvPr>
          <p:cNvSpPr>
            <a:spLocks noGrp="1"/>
          </p:cNvSpPr>
          <p:nvPr>
            <p:ph type="body" sz="quarter" idx="12" hasCustomPrompt="1"/>
          </p:nvPr>
        </p:nvSpPr>
        <p:spPr>
          <a:xfrm>
            <a:off x="457200" y="2415691"/>
            <a:ext cx="8229600" cy="812702"/>
          </a:xfrm>
        </p:spPr>
        <p:txBody>
          <a:bodyPr>
            <a:noAutofit/>
          </a:bodyPr>
          <a:lstStyle>
            <a:lvl1pPr marL="0" indent="0" algn="ctr">
              <a:lnSpc>
                <a:spcPct val="80000"/>
              </a:lnSpc>
              <a:spcAft>
                <a:spcPts val="0"/>
              </a:spcAft>
              <a:buNone/>
              <a:defRPr sz="2400">
                <a:latin typeface="+mj-lt"/>
              </a:defRPr>
            </a:lvl1pPr>
          </a:lstStyle>
          <a:p>
            <a:pPr lvl="0"/>
            <a:r>
              <a:rPr lang="en-US"/>
              <a:t>Click to edit Master subtitle style</a:t>
            </a:r>
          </a:p>
        </p:txBody>
      </p:sp>
      <p:sp>
        <p:nvSpPr>
          <p:cNvPr id="8" name="Slide Number Placeholder 6">
            <a:extLst>
              <a:ext uri="{FF2B5EF4-FFF2-40B4-BE49-F238E27FC236}">
                <a16:creationId xmlns:a16="http://schemas.microsoft.com/office/drawing/2014/main" id="{C628F4D7-0AFB-4FA4-93B6-3D2BB7B4F75D}"/>
              </a:ext>
            </a:extLst>
          </p:cNvPr>
          <p:cNvSpPr>
            <a:spLocks noGrp="1"/>
          </p:cNvSpPr>
          <p:nvPr>
            <p:ph type="sldNum" sz="quarter" idx="4"/>
          </p:nvPr>
        </p:nvSpPr>
        <p:spPr>
          <a:xfrm>
            <a:off x="8915397" y="4935751"/>
            <a:ext cx="228603" cy="207751"/>
          </a:xfrm>
          <a:prstGeom prst="rect">
            <a:avLst/>
          </a:prstGeom>
        </p:spPr>
        <p:txBody>
          <a:bodyPr lIns="0" tIns="0" rIns="0" bIns="0" anchor="ctr"/>
          <a:lstStyle>
            <a:lvl1pPr algn="ctr">
              <a:defRPr lang="en-US" sz="700" smtClean="0">
                <a:solidFill>
                  <a:schemeClr val="tx1">
                    <a:lumMod val="60000"/>
                    <a:lumOff val="40000"/>
                  </a:schemeClr>
                </a:solidFill>
              </a:defRPr>
            </a:lvl1pPr>
          </a:lstStyle>
          <a:p>
            <a:fld id="{489F9553-C816-6842-8939-EE75ECF7EB2B}" type="slidenum">
              <a:rPr lang="en-US" smtClean="0"/>
              <a:pPr/>
              <a:t>‹#›</a:t>
            </a:fld>
            <a:endParaRPr lang="en-US"/>
          </a:p>
        </p:txBody>
      </p:sp>
      <p:sp>
        <p:nvSpPr>
          <p:cNvPr id="6" name="Footer Placeholder 2">
            <a:extLst>
              <a:ext uri="{FF2B5EF4-FFF2-40B4-BE49-F238E27FC236}">
                <a16:creationId xmlns:a16="http://schemas.microsoft.com/office/drawing/2014/main" id="{F813D4F0-64DA-4518-ABC3-5B6740703BA6}"/>
              </a:ext>
            </a:extLst>
          </p:cNvPr>
          <p:cNvSpPr>
            <a:spLocks noGrp="1"/>
          </p:cNvSpPr>
          <p:nvPr>
            <p:ph type="ftr" sz="quarter" idx="3"/>
          </p:nvPr>
        </p:nvSpPr>
        <p:spPr>
          <a:xfrm>
            <a:off x="5167021" y="4935751"/>
            <a:ext cx="3748377" cy="207751"/>
          </a:xfrm>
          <a:prstGeom prst="rect">
            <a:avLst/>
          </a:prstGeom>
        </p:spPr>
        <p:txBody>
          <a:bodyPr lIns="0" tIns="0" rIns="91440" bIns="0" anchor="ctr"/>
          <a:lstStyle>
            <a:lvl1pPr algn="r">
              <a:defRPr sz="700">
                <a:solidFill>
                  <a:schemeClr val="tx1">
                    <a:lumMod val="60000"/>
                    <a:lumOff val="40000"/>
                  </a:schemeClr>
                </a:solidFill>
                <a:latin typeface="Arial" panose="020B0604020202020204" pitchFamily="34" charset="0"/>
              </a:defRPr>
            </a:lvl1pPr>
          </a:lstStyle>
          <a:p>
            <a:r>
              <a:rPr lang="en-US"/>
              <a:t>© 2025 Trinity Health Michigan, All Rights Reserved</a:t>
            </a:r>
          </a:p>
        </p:txBody>
      </p:sp>
    </p:spTree>
    <p:extLst>
      <p:ext uri="{BB962C8B-B14F-4D97-AF65-F5344CB8AC3E}">
        <p14:creationId xmlns:p14="http://schemas.microsoft.com/office/powerpoint/2010/main" val="426101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D1C7C88-14CD-4F9C-A8B5-D4316DC899E3}"/>
              </a:ext>
            </a:extLst>
          </p:cNvPr>
          <p:cNvSpPr>
            <a:spLocks noGrp="1"/>
          </p:cNvSpPr>
          <p:nvPr>
            <p:ph type="ftr" sz="quarter" idx="3"/>
          </p:nvPr>
        </p:nvSpPr>
        <p:spPr>
          <a:xfrm>
            <a:off x="1" y="4948177"/>
            <a:ext cx="6251036" cy="195323"/>
          </a:xfrm>
          <a:prstGeom prst="rect">
            <a:avLst/>
          </a:prstGeom>
        </p:spPr>
        <p:txBody>
          <a:bodyPr vert="horz" wrap="none" lIns="338328" tIns="0" rIns="0" bIns="0" rtlCol="0" anchor="t"/>
          <a:lstStyle>
            <a:lvl1pPr algn="l">
              <a:defRPr sz="900">
                <a:solidFill>
                  <a:schemeClr val="tx1">
                    <a:tint val="75000"/>
                  </a:schemeClr>
                </a:solidFill>
                <a:latin typeface="Arial" panose="020B0604020202020204" pitchFamily="34" charset="0"/>
              </a:defRPr>
            </a:lvl1pPr>
          </a:lstStyle>
          <a:p>
            <a:r>
              <a:rPr lang="en-US"/>
              <a:t>© 2025 Trinity Health Michigan, All Rights Reserved</a:t>
            </a:r>
          </a:p>
        </p:txBody>
      </p:sp>
      <p:sp>
        <p:nvSpPr>
          <p:cNvPr id="7" name="Title Placeholder 1">
            <a:extLst>
              <a:ext uri="{FF2B5EF4-FFF2-40B4-BE49-F238E27FC236}">
                <a16:creationId xmlns:a16="http://schemas.microsoft.com/office/drawing/2014/main" id="{CE8AAB8A-A5D4-474A-B3BC-C1DBE7E556F8}"/>
              </a:ext>
            </a:extLst>
          </p:cNvPr>
          <p:cNvSpPr>
            <a:spLocks noGrp="1"/>
          </p:cNvSpPr>
          <p:nvPr>
            <p:ph type="title"/>
          </p:nvPr>
        </p:nvSpPr>
        <p:spPr>
          <a:xfrm>
            <a:off x="355908" y="300038"/>
            <a:ext cx="8481123" cy="447918"/>
          </a:xfrm>
          <a:prstGeom prst="rect">
            <a:avLst/>
          </a:prstGeom>
        </p:spPr>
        <p:txBody>
          <a:bodyPr vert="horz" lIns="0" tIns="0" rIns="0" bIns="0" rtlCol="0" anchor="t"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0ADD720F-F0DC-4D58-8198-4042BD0B41B3}"/>
              </a:ext>
            </a:extLst>
          </p:cNvPr>
          <p:cNvSpPr>
            <a:spLocks noGrp="1"/>
          </p:cNvSpPr>
          <p:nvPr>
            <p:ph idx="1"/>
          </p:nvPr>
        </p:nvSpPr>
        <p:spPr>
          <a:xfrm>
            <a:off x="355910" y="814127"/>
            <a:ext cx="8481123" cy="3920126"/>
          </a:xfrm>
          <a:prstGeom prst="rect">
            <a:avLst/>
          </a:prstGeom>
        </p:spPr>
        <p:txBody>
          <a:bodyPr vert="horz" lIns="0" tIns="0" rIns="0" bIns="0" rtlCol="0">
            <a:noAutofit/>
          </a:bodyPr>
          <a:lstStyle>
            <a:lvl1pPr marL="0" indent="0">
              <a:lnSpc>
                <a:spcPct val="100000"/>
              </a:lnSpc>
              <a:buFont typeface="Arial" panose="020B0604020202020204" pitchFamily="34" charset="0"/>
              <a:buNone/>
              <a:defRPr/>
            </a:lvl1pPr>
            <a:lvl3pPr marL="514357" indent="-169072">
              <a:buFont typeface="Arial" panose="020B0604020202020204" pitchFamily="34" charset="0"/>
              <a:buChar char="•"/>
              <a:defRPr/>
            </a:lvl3pPr>
            <a:lvl4pPr marL="857261" indent="-172643">
              <a:buFont typeface="Arial" panose="020B0604020202020204" pitchFamily="34" charset="0"/>
              <a:buChar char="•"/>
              <a:defRPr/>
            </a:lvl4pPr>
          </a:lstStyle>
          <a:p>
            <a:pPr lvl="0"/>
            <a:r>
              <a:rPr lang="en-US"/>
              <a:t>Click to edit Master text styles</a:t>
            </a:r>
          </a:p>
          <a:p>
            <a:pPr lvl="2"/>
            <a:r>
              <a:rPr lang="en-US"/>
              <a:t>Second level</a:t>
            </a:r>
          </a:p>
          <a:p>
            <a:pPr lvl="3"/>
            <a:r>
              <a:rPr lang="en-US" sz="1500"/>
              <a:t>Third level</a:t>
            </a:r>
            <a:endParaRPr lang="en-US"/>
          </a:p>
        </p:txBody>
      </p:sp>
      <p:sp>
        <p:nvSpPr>
          <p:cNvPr id="10" name="Slide Number Placeholder 5">
            <a:extLst>
              <a:ext uri="{FF2B5EF4-FFF2-40B4-BE49-F238E27FC236}">
                <a16:creationId xmlns:a16="http://schemas.microsoft.com/office/drawing/2014/main" id="{F84CC7BB-564D-4ACA-97FB-D1CF25F62689}"/>
              </a:ext>
            </a:extLst>
          </p:cNvPr>
          <p:cNvSpPr>
            <a:spLocks noGrp="1"/>
          </p:cNvSpPr>
          <p:nvPr>
            <p:ph type="sldNum" sz="quarter" idx="4"/>
          </p:nvPr>
        </p:nvSpPr>
        <p:spPr>
          <a:xfrm>
            <a:off x="6316151" y="4948177"/>
            <a:ext cx="2827850" cy="201449"/>
          </a:xfrm>
          <a:prstGeom prst="rect">
            <a:avLst/>
          </a:prstGeom>
        </p:spPr>
        <p:txBody>
          <a:bodyPr vert="horz" wrap="none" lIns="0" tIns="0" rIns="274320" bIns="0" rtlCol="0" anchor="t"/>
          <a:lstStyle>
            <a:lvl1pPr>
              <a:defRPr lang="en-US" sz="900" smtClean="0">
                <a:solidFill>
                  <a:schemeClr val="tx1">
                    <a:tint val="75000"/>
                  </a:schemeClr>
                </a:solidFill>
                <a:latin typeface="Arial" panose="020B0604020202020204" pitchFamily="34" charset="0"/>
              </a:defRPr>
            </a:lvl1pPr>
          </a:lstStyle>
          <a:p>
            <a:pPr algn="r"/>
            <a:fld id="{6002999D-52FC-4C37-BF2A-53F0EC561CB0}" type="slidenum">
              <a:rPr lang="en-US" smtClean="0"/>
              <a:pPr algn="r"/>
              <a:t>‹#›</a:t>
            </a:fld>
            <a:endParaRPr lang="en-US"/>
          </a:p>
        </p:txBody>
      </p:sp>
    </p:spTree>
    <p:extLst>
      <p:ext uri="{BB962C8B-B14F-4D97-AF65-F5344CB8AC3E}">
        <p14:creationId xmlns:p14="http://schemas.microsoft.com/office/powerpoint/2010/main" val="318308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CE72E1A9-6BE7-4C11-BC57-4C096AD692C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97556"/>
          <a:stretch/>
        </p:blipFill>
        <p:spPr>
          <a:xfrm flipH="1">
            <a:off x="2" y="2"/>
            <a:ext cx="9144000" cy="125724"/>
          </a:xfrm>
          <a:prstGeom prst="rect">
            <a:avLst/>
          </a:prstGeom>
        </p:spPr>
      </p:pic>
      <p:sp>
        <p:nvSpPr>
          <p:cNvPr id="7" name="Title Placeholder 1">
            <a:extLst>
              <a:ext uri="{FF2B5EF4-FFF2-40B4-BE49-F238E27FC236}">
                <a16:creationId xmlns:a16="http://schemas.microsoft.com/office/drawing/2014/main" id="{CE8AAB8A-A5D4-474A-B3BC-C1DBE7E556F8}"/>
              </a:ext>
            </a:extLst>
          </p:cNvPr>
          <p:cNvSpPr>
            <a:spLocks noGrp="1"/>
          </p:cNvSpPr>
          <p:nvPr>
            <p:ph type="title"/>
          </p:nvPr>
        </p:nvSpPr>
        <p:spPr>
          <a:xfrm>
            <a:off x="355908" y="300038"/>
            <a:ext cx="8481123" cy="447918"/>
          </a:xfrm>
          <a:prstGeom prst="rect">
            <a:avLst/>
          </a:prstGeom>
        </p:spPr>
        <p:txBody>
          <a:bodyPr vert="horz" lIns="0" tIns="0" rIns="0" bIns="0" rtlCol="0" anchor="t"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0ADD720F-F0DC-4D58-8198-4042BD0B41B3}"/>
              </a:ext>
            </a:extLst>
          </p:cNvPr>
          <p:cNvSpPr>
            <a:spLocks noGrp="1"/>
          </p:cNvSpPr>
          <p:nvPr>
            <p:ph idx="1"/>
          </p:nvPr>
        </p:nvSpPr>
        <p:spPr>
          <a:xfrm>
            <a:off x="355910" y="814127"/>
            <a:ext cx="8481123" cy="3920126"/>
          </a:xfrm>
          <a:prstGeom prst="rect">
            <a:avLst/>
          </a:prstGeom>
        </p:spPr>
        <p:txBody>
          <a:bodyPr vert="horz" lIns="0" tIns="0" rIns="0" bIns="0" rtlCol="0">
            <a:noAutofit/>
          </a:bodyPr>
          <a:lstStyle>
            <a:lvl1pPr>
              <a:lnSpc>
                <a:spcPct val="100000"/>
              </a:lnSpc>
              <a:spcBef>
                <a:spcPts val="675"/>
              </a:spcBef>
              <a:defRPr/>
            </a:lvl1pPr>
            <a:lvl2pPr>
              <a:lnSpc>
                <a:spcPct val="100000"/>
              </a:lnSpc>
              <a:spcBef>
                <a:spcPts val="675"/>
              </a:spcBef>
              <a:defRPr/>
            </a:lvl2pPr>
          </a:lstStyle>
          <a:p>
            <a:pPr lvl="0"/>
            <a:r>
              <a:rPr lang="en-US"/>
              <a:t>Click to edit Master text styles</a:t>
            </a:r>
          </a:p>
          <a:p>
            <a:pPr lvl="2"/>
            <a:r>
              <a:rPr lang="en-US"/>
              <a:t>Second level</a:t>
            </a:r>
          </a:p>
          <a:p>
            <a:pPr lvl="3"/>
            <a:r>
              <a:rPr lang="en-US" sz="1500"/>
              <a:t>Third level</a:t>
            </a:r>
            <a:endParaRPr lang="en-US"/>
          </a:p>
        </p:txBody>
      </p:sp>
      <p:sp>
        <p:nvSpPr>
          <p:cNvPr id="9" name="Footer Placeholder 4">
            <a:extLst>
              <a:ext uri="{FF2B5EF4-FFF2-40B4-BE49-F238E27FC236}">
                <a16:creationId xmlns:a16="http://schemas.microsoft.com/office/drawing/2014/main" id="{1D1C7C88-14CD-4F9C-A8B5-D4316DC899E3}"/>
              </a:ext>
            </a:extLst>
          </p:cNvPr>
          <p:cNvSpPr>
            <a:spLocks noGrp="1"/>
          </p:cNvSpPr>
          <p:nvPr>
            <p:ph type="ftr" sz="quarter" idx="3"/>
          </p:nvPr>
        </p:nvSpPr>
        <p:spPr>
          <a:xfrm>
            <a:off x="1" y="4948177"/>
            <a:ext cx="6251036" cy="195323"/>
          </a:xfrm>
          <a:prstGeom prst="rect">
            <a:avLst/>
          </a:prstGeom>
        </p:spPr>
        <p:txBody>
          <a:bodyPr vert="horz" wrap="none" lIns="338328" tIns="0" rIns="0" bIns="0" rtlCol="0" anchor="t"/>
          <a:lstStyle>
            <a:lvl1pPr algn="l">
              <a:defRPr sz="900">
                <a:solidFill>
                  <a:schemeClr val="tx1">
                    <a:tint val="75000"/>
                  </a:schemeClr>
                </a:solidFill>
                <a:latin typeface="Arial" panose="020B0604020202020204" pitchFamily="34" charset="0"/>
              </a:defRPr>
            </a:lvl1pPr>
          </a:lstStyle>
          <a:p>
            <a:r>
              <a:rPr lang="en-US"/>
              <a:t>© 2025 Trinity Health Michigan, All Rights Reserved</a:t>
            </a:r>
          </a:p>
        </p:txBody>
      </p:sp>
      <p:sp>
        <p:nvSpPr>
          <p:cNvPr id="10" name="Slide Number Placeholder 5">
            <a:extLst>
              <a:ext uri="{FF2B5EF4-FFF2-40B4-BE49-F238E27FC236}">
                <a16:creationId xmlns:a16="http://schemas.microsoft.com/office/drawing/2014/main" id="{F84CC7BB-564D-4ACA-97FB-D1CF25F62689}"/>
              </a:ext>
            </a:extLst>
          </p:cNvPr>
          <p:cNvSpPr>
            <a:spLocks noGrp="1"/>
          </p:cNvSpPr>
          <p:nvPr>
            <p:ph type="sldNum" sz="quarter" idx="4"/>
          </p:nvPr>
        </p:nvSpPr>
        <p:spPr>
          <a:xfrm>
            <a:off x="6316151" y="4948177"/>
            <a:ext cx="2827850" cy="201449"/>
          </a:xfrm>
          <a:prstGeom prst="rect">
            <a:avLst/>
          </a:prstGeom>
        </p:spPr>
        <p:txBody>
          <a:bodyPr vert="horz" wrap="none" lIns="0" tIns="0" rIns="274320" bIns="0" rtlCol="0" anchor="t"/>
          <a:lstStyle>
            <a:lvl1pPr>
              <a:defRPr lang="en-US" sz="900" smtClean="0">
                <a:solidFill>
                  <a:schemeClr val="tx1">
                    <a:tint val="75000"/>
                  </a:schemeClr>
                </a:solidFill>
                <a:latin typeface="Arial" panose="020B0604020202020204" pitchFamily="34" charset="0"/>
              </a:defRPr>
            </a:lvl1pPr>
          </a:lstStyle>
          <a:p>
            <a:pPr algn="r"/>
            <a:fld id="{6002999D-52FC-4C37-BF2A-53F0EC561CB0}" type="slidenum">
              <a:rPr lang="en-US" smtClean="0"/>
              <a:pPr algn="r"/>
              <a:t>‹#›</a:t>
            </a:fld>
            <a:endParaRPr lang="en-US"/>
          </a:p>
        </p:txBody>
      </p:sp>
    </p:spTree>
    <p:extLst>
      <p:ext uri="{BB962C8B-B14F-4D97-AF65-F5344CB8AC3E}">
        <p14:creationId xmlns:p14="http://schemas.microsoft.com/office/powerpoint/2010/main" val="2685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675"/>
              </a:spcBef>
              <a:buFont typeface="Arial" panose="020B0604020202020204" pitchFamily="34" charset="0"/>
              <a:buNone/>
              <a:defRPr/>
            </a:lvl1pPr>
            <a:lvl2pPr>
              <a:spcBef>
                <a:spcPts val="675"/>
              </a:spcBef>
              <a:defRPr/>
            </a:lvl2pPr>
            <a:lvl3pPr marL="514357" indent="-169072">
              <a:spcBef>
                <a:spcPts val="675"/>
              </a:spcBef>
              <a:buFont typeface="Arial" panose="020B0604020202020204" pitchFamily="34" charset="0"/>
              <a:buChar char="•"/>
              <a:defRPr>
                <a:latin typeface="Arial" panose="020B0604020202020204" pitchFamily="34" charset="0"/>
              </a:defRPr>
            </a:lvl3pPr>
            <a:lvl4pPr marL="857261" indent="-172643">
              <a:spcBef>
                <a:spcPts val="675"/>
              </a:spcBef>
              <a:buFont typeface="Arial" panose="020B0604020202020204" pitchFamily="34" charset="0"/>
              <a:buChar char="•"/>
              <a:tabLst/>
              <a:defRPr>
                <a:latin typeface="Arial" panose="020B0604020202020204" pitchFamily="34" charset="0"/>
              </a:defRPr>
            </a:lvl4pPr>
            <a:lvl5pPr marL="1585844" indent="-214315">
              <a:spcBef>
                <a:spcPts val="675"/>
              </a:spcBef>
              <a:buFont typeface="Arial" panose="020B0604020202020204" pitchFamily="34" charset="0"/>
              <a:buChar char="•"/>
              <a:defRPr>
                <a:latin typeface="Arial" panose="020B0604020202020204" pitchFamily="34" charset="0"/>
              </a:defRPr>
            </a:lvl5pPr>
          </a:lstStyle>
          <a:p>
            <a:pPr lvl="0"/>
            <a:r>
              <a:rPr lang="en-US"/>
              <a:t>Click to edit Master text styles</a:t>
            </a:r>
          </a:p>
          <a:p>
            <a:pPr lvl="2"/>
            <a:r>
              <a:rPr lang="en-US"/>
              <a:t>Second level</a:t>
            </a:r>
          </a:p>
          <a:p>
            <a:pPr lvl="3"/>
            <a:r>
              <a:rPr lang="en-US" sz="1500"/>
              <a:t>Third level</a:t>
            </a:r>
            <a:endParaRPr lang="en-US"/>
          </a:p>
        </p:txBody>
      </p:sp>
      <p:sp>
        <p:nvSpPr>
          <p:cNvPr id="5" name="Footer Placeholder 4"/>
          <p:cNvSpPr>
            <a:spLocks noGrp="1"/>
          </p:cNvSpPr>
          <p:nvPr>
            <p:ph type="ftr" sz="quarter" idx="11"/>
          </p:nvPr>
        </p:nvSpPr>
        <p:spPr>
          <a:solidFill>
            <a:schemeClr val="bg1">
              <a:alpha val="85000"/>
            </a:schemeClr>
          </a:solidFill>
        </p:spPr>
        <p:txBody>
          <a:bodyPr lIns="338328"/>
          <a:lstStyle/>
          <a:p>
            <a:r>
              <a:rPr lang="en-US"/>
              <a:t>© 2025 Trinity Health Michigan, All Rights Reserved</a:t>
            </a:r>
          </a:p>
        </p:txBody>
      </p:sp>
      <p:sp>
        <p:nvSpPr>
          <p:cNvPr id="6" name="Slide Number Placeholder 5"/>
          <p:cNvSpPr>
            <a:spLocks noGrp="1"/>
          </p:cNvSpPr>
          <p:nvPr>
            <p:ph type="sldNum" sz="quarter" idx="12"/>
          </p:nvPr>
        </p:nvSpPr>
        <p:spPr>
          <a:solidFill>
            <a:schemeClr val="bg1">
              <a:alpha val="85000"/>
            </a:schemeClr>
          </a:solidFill>
        </p:spPr>
        <p:txBody>
          <a:bodyPr/>
          <a:lstStyle>
            <a:lvl1pPr algn="r">
              <a:defRPr/>
            </a:lvl1pPr>
          </a:lstStyle>
          <a:p>
            <a:fld id="{6002999D-52FC-4C37-BF2A-53F0EC561CB0}" type="slidenum">
              <a:rPr lang="en-US" smtClean="0"/>
              <a:pPr/>
              <a:t>‹#›</a:t>
            </a:fld>
            <a:endParaRPr lang="en-US"/>
          </a:p>
        </p:txBody>
      </p:sp>
    </p:spTree>
    <p:custDataLst>
      <p:tags r:id="rId1"/>
    </p:custDataLst>
    <p:extLst>
      <p:ext uri="{BB962C8B-B14F-4D97-AF65-F5344CB8AC3E}">
        <p14:creationId xmlns:p14="http://schemas.microsoft.com/office/powerpoint/2010/main" val="265878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lIns="338328"/>
          <a:lstStyle/>
          <a:p>
            <a:r>
              <a:rPr lang="en-US"/>
              <a:t>© 2025 Trinity Health Michigan, All Rights Reserved</a:t>
            </a:r>
          </a:p>
        </p:txBody>
      </p:sp>
      <p:sp>
        <p:nvSpPr>
          <p:cNvPr id="5" name="Slide Number Placeholder 4"/>
          <p:cNvSpPr>
            <a:spLocks noGrp="1"/>
          </p:cNvSpPr>
          <p:nvPr>
            <p:ph type="sldNum" sz="quarter" idx="12"/>
          </p:nvPr>
        </p:nvSpPr>
        <p:spPr/>
        <p:txBody>
          <a:bodyPr/>
          <a:lstStyle>
            <a:lvl1pPr algn="r">
              <a:defRPr/>
            </a:lvl1pPr>
          </a:lstStyle>
          <a:p>
            <a:fld id="{6002999D-52FC-4C37-BF2A-53F0EC561CB0}" type="slidenum">
              <a:rPr lang="en-US" smtClean="0"/>
              <a:pPr/>
              <a:t>‹#›</a:t>
            </a:fld>
            <a:endParaRPr lang="en-US"/>
          </a:p>
        </p:txBody>
      </p:sp>
      <p:pic>
        <p:nvPicPr>
          <p:cNvPr id="6" name="Picture 5" descr="A picture containing icon&#10;&#10;Description automatically generated">
            <a:extLst>
              <a:ext uri="{FF2B5EF4-FFF2-40B4-BE49-F238E27FC236}">
                <a16:creationId xmlns:a16="http://schemas.microsoft.com/office/drawing/2014/main" id="{4A23B135-DBCF-4BAB-B4B6-E534ACB444F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7556"/>
          <a:stretch/>
        </p:blipFill>
        <p:spPr>
          <a:xfrm flipH="1">
            <a:off x="2" y="2"/>
            <a:ext cx="9144000" cy="125724"/>
          </a:xfrm>
          <a:prstGeom prst="rect">
            <a:avLst/>
          </a:prstGeom>
        </p:spPr>
      </p:pic>
    </p:spTree>
    <p:custDataLst>
      <p:tags r:id="rId1"/>
    </p:custDataLst>
    <p:extLst>
      <p:ext uri="{BB962C8B-B14F-4D97-AF65-F5344CB8AC3E}">
        <p14:creationId xmlns:p14="http://schemas.microsoft.com/office/powerpoint/2010/main" val="920420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lIns="338328"/>
          <a:lstStyle/>
          <a:p>
            <a:r>
              <a:rPr lang="en-US"/>
              <a:t>© 2025 Trinity Health Michigan, All Rights Reserved</a:t>
            </a:r>
          </a:p>
        </p:txBody>
      </p:sp>
      <p:sp>
        <p:nvSpPr>
          <p:cNvPr id="4" name="Slide Number Placeholder 3"/>
          <p:cNvSpPr>
            <a:spLocks noGrp="1"/>
          </p:cNvSpPr>
          <p:nvPr>
            <p:ph type="sldNum" sz="quarter" idx="12"/>
          </p:nvPr>
        </p:nvSpPr>
        <p:spPr/>
        <p:txBody>
          <a:bodyPr/>
          <a:lstStyle>
            <a:lvl1pPr algn="r">
              <a:defRPr/>
            </a:lvl1pPr>
          </a:lstStyle>
          <a:p>
            <a:fld id="{6002999D-52FC-4C37-BF2A-53F0EC561CB0}" type="slidenum">
              <a:rPr lang="en-US" smtClean="0"/>
              <a:pPr/>
              <a:t>‹#›</a:t>
            </a:fld>
            <a:endParaRPr lang="en-US"/>
          </a:p>
        </p:txBody>
      </p:sp>
    </p:spTree>
    <p:custDataLst>
      <p:tags r:id="rId1"/>
    </p:custDataLst>
    <p:extLst>
      <p:ext uri="{BB962C8B-B14F-4D97-AF65-F5344CB8AC3E}">
        <p14:creationId xmlns:p14="http://schemas.microsoft.com/office/powerpoint/2010/main" val="393128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Green Breaker Page">
    <p:spTree>
      <p:nvGrpSpPr>
        <p:cNvPr id="1" name=""/>
        <p:cNvGrpSpPr/>
        <p:nvPr/>
      </p:nvGrpSpPr>
      <p:grpSpPr>
        <a:xfrm>
          <a:off x="0" y="0"/>
          <a:ext cx="0" cy="0"/>
          <a:chOff x="0" y="0"/>
          <a:chExt cx="0" cy="0"/>
        </a:xfrm>
      </p:grpSpPr>
      <p:sp>
        <p:nvSpPr>
          <p:cNvPr id="11" name="Title 1"/>
          <p:cNvSpPr>
            <a:spLocks noGrp="1"/>
          </p:cNvSpPr>
          <p:nvPr>
            <p:ph type="title"/>
          </p:nvPr>
        </p:nvSpPr>
        <p:spPr>
          <a:xfrm>
            <a:off x="731678" y="850638"/>
            <a:ext cx="4767423" cy="1371600"/>
          </a:xfrm>
        </p:spPr>
        <p:txBody>
          <a:bodyPr vert="horz" lIns="0" tIns="0" rIns="0" bIns="0" rtlCol="0" anchor="b" anchorCtr="0">
            <a:noAutofit/>
          </a:bodyPr>
          <a:lstStyle>
            <a:lvl1pPr>
              <a:defRPr lang="en-US" dirty="0">
                <a:solidFill>
                  <a:schemeClr val="accent4"/>
                </a:solidFill>
              </a:defRPr>
            </a:lvl1pPr>
          </a:lstStyle>
          <a:p>
            <a:pPr lvl="0"/>
            <a:r>
              <a:rPr lang="en-US"/>
              <a:t>Click to edit Master title style</a:t>
            </a:r>
          </a:p>
        </p:txBody>
      </p:sp>
      <p:sp>
        <p:nvSpPr>
          <p:cNvPr id="2" name="Footer Placeholder 1">
            <a:extLst>
              <a:ext uri="{FF2B5EF4-FFF2-40B4-BE49-F238E27FC236}">
                <a16:creationId xmlns:a16="http://schemas.microsoft.com/office/drawing/2014/main" id="{5A9F7D16-817E-4159-B625-08A7507CCC8D}"/>
              </a:ext>
            </a:extLst>
          </p:cNvPr>
          <p:cNvSpPr>
            <a:spLocks noGrp="1"/>
          </p:cNvSpPr>
          <p:nvPr>
            <p:ph type="ftr" sz="quarter" idx="10"/>
          </p:nvPr>
        </p:nvSpPr>
        <p:spPr>
          <a:xfrm>
            <a:off x="4970884" y="5007358"/>
            <a:ext cx="3829358" cy="91440"/>
          </a:xfrm>
          <a:prstGeom prst="rect">
            <a:avLst/>
          </a:prstGeom>
        </p:spPr>
        <p:txBody>
          <a:bodyPr/>
          <a:lstStyle>
            <a:lvl1pPr>
              <a:defRPr>
                <a:solidFill>
                  <a:schemeClr val="bg1"/>
                </a:solidFill>
              </a:defRPr>
            </a:lvl1pPr>
          </a:lstStyle>
          <a:p>
            <a:r>
              <a:rPr lang="en-US"/>
              <a:t>© 2025 Trinity Health Michigan, All Rights Reserved</a:t>
            </a:r>
          </a:p>
        </p:txBody>
      </p:sp>
      <p:sp>
        <p:nvSpPr>
          <p:cNvPr id="4" name="Slide Number Placeholder 3">
            <a:extLst>
              <a:ext uri="{FF2B5EF4-FFF2-40B4-BE49-F238E27FC236}">
                <a16:creationId xmlns:a16="http://schemas.microsoft.com/office/drawing/2014/main" id="{385F81E5-F208-41B3-86BC-539DB039EF1C}"/>
              </a:ext>
            </a:extLst>
          </p:cNvPr>
          <p:cNvSpPr>
            <a:spLocks noGrp="1"/>
          </p:cNvSpPr>
          <p:nvPr>
            <p:ph type="sldNum" sz="quarter" idx="11"/>
          </p:nvPr>
        </p:nvSpPr>
        <p:spPr/>
        <p:txBody>
          <a:bodyPr/>
          <a:lstStyle>
            <a:lvl1pPr>
              <a:defRPr>
                <a:solidFill>
                  <a:schemeClr val="bg1"/>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3651503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10" y="989529"/>
            <a:ext cx="8236688" cy="3783638"/>
          </a:xfrm>
        </p:spPr>
        <p:txBody>
          <a:bodyPr/>
          <a:lstStyle>
            <a:lvl1pPr marL="226164" indent="-226164">
              <a:defRPr sz="2800">
                <a:latin typeface="Arial" panose="020B0604020202020204" pitchFamily="34" charset="0"/>
                <a:cs typeface="Arial" panose="020B0604020202020204" pitchFamily="34" charset="0"/>
              </a:defRPr>
            </a:lvl1pPr>
            <a:lvl2pPr marL="509477" indent="-224576">
              <a:defRPr>
                <a:latin typeface="Arial" panose="020B0604020202020204" pitchFamily="34" charset="0"/>
                <a:cs typeface="Arial" panose="020B0604020202020204" pitchFamily="34" charset="0"/>
              </a:defRPr>
            </a:lvl2pPr>
            <a:lvl3pPr marL="743576" indent="-175577">
              <a:spcAft>
                <a:spcPts val="600"/>
              </a:spcAft>
              <a:buSzPct val="100000"/>
              <a:tabLst/>
              <a:defRPr>
                <a:latin typeface="Arial" panose="020B0604020202020204" pitchFamily="34" charset="0"/>
                <a:cs typeface="Arial" panose="020B0604020202020204" pitchFamily="34" charset="0"/>
              </a:defRPr>
            </a:lvl3pPr>
            <a:lvl4pPr marL="915909" indent="-172473">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77935" indent="-224576">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24" name="Slide Number Placeholder 6"/>
          <p:cNvSpPr>
            <a:spLocks noGrp="1"/>
          </p:cNvSpPr>
          <p:nvPr>
            <p:ph type="sldNum" sz="quarter" idx="4"/>
          </p:nvPr>
        </p:nvSpPr>
        <p:spPr>
          <a:xfrm>
            <a:off x="8573393" y="4832335"/>
            <a:ext cx="406692" cy="273844"/>
          </a:xfrm>
          <a:prstGeom prst="rect">
            <a:avLst/>
          </a:prstGeom>
        </p:spPr>
        <p:txBody>
          <a:bodyPr vert="horz" lIns="91158" tIns="45579" rIns="0" bIns="45579" rtlCol="0" anchor="ctr"/>
          <a:lstStyle>
            <a:lvl1pPr algn="r">
              <a:defRPr sz="700">
                <a:solidFill>
                  <a:schemeClr val="tx1">
                    <a:lumMod val="60000"/>
                    <a:lumOff val="40000"/>
                  </a:schemeClr>
                </a:solidFill>
              </a:defRPr>
            </a:lvl1pPr>
          </a:lstStyle>
          <a:p>
            <a:fld id="{489F9553-C816-6842-8939-EE75ECF7EB2B}"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25" name="Footer Placeholder 2"/>
          <p:cNvSpPr>
            <a:spLocks noGrp="1"/>
          </p:cNvSpPr>
          <p:nvPr>
            <p:ph type="ftr" sz="quarter" idx="3"/>
          </p:nvPr>
        </p:nvSpPr>
        <p:spPr>
          <a:xfrm>
            <a:off x="4874781" y="4905899"/>
            <a:ext cx="3835387" cy="186901"/>
          </a:xfrm>
          <a:prstGeom prst="rect">
            <a:avLst/>
          </a:prstGeom>
        </p:spPr>
        <p:txBody>
          <a:bodyPr/>
          <a:lstStyle>
            <a:lvl1pPr algn="r">
              <a:defRPr sz="600">
                <a:solidFill>
                  <a:schemeClr val="tx1">
                    <a:lumMod val="60000"/>
                    <a:lumOff val="40000"/>
                  </a:schemeClr>
                </a:solidFill>
              </a:defRPr>
            </a:lvl1pPr>
          </a:lstStyle>
          <a:p>
            <a:r>
              <a:rPr lang="en-US">
                <a:solidFill>
                  <a:srgbClr val="000000">
                    <a:lumMod val="60000"/>
                    <a:lumOff val="40000"/>
                  </a:srgbClr>
                </a:solidFill>
              </a:rPr>
              <a:t>© 2025 Trinity Health Michigan, All Rights Reserved</a:t>
            </a:r>
          </a:p>
        </p:txBody>
      </p:sp>
      <p:sp>
        <p:nvSpPr>
          <p:cNvPr id="7" name="Title Placeholder 1"/>
          <p:cNvSpPr>
            <a:spLocks noGrp="1"/>
          </p:cNvSpPr>
          <p:nvPr>
            <p:ph type="title"/>
          </p:nvPr>
        </p:nvSpPr>
        <p:spPr>
          <a:xfrm>
            <a:off x="393408" y="269441"/>
            <a:ext cx="8229600" cy="498656"/>
          </a:xfrm>
          <a:prstGeom prst="rect">
            <a:avLst/>
          </a:prstGeom>
        </p:spPr>
        <p:txBody>
          <a:bodyPr vert="horz" lIns="0" tIns="0" rIns="91158" bIns="45579" rtlCol="0" anchor="ctr" anchorCtr="0">
            <a:norm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0177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9" y="999055"/>
            <a:ext cx="8236688" cy="3601521"/>
          </a:xfrm>
        </p:spPr>
        <p:txBody>
          <a:bodyPr/>
          <a:lstStyle>
            <a:lvl1pPr marL="285746" indent="-285746">
              <a:defRPr sz="2400">
                <a:latin typeface="Arial" panose="020B0604020202020204" pitchFamily="34" charset="0"/>
                <a:cs typeface="Arial" panose="020B0604020202020204" pitchFamily="34" charset="0"/>
              </a:defRPr>
            </a:lvl1pPr>
            <a:lvl2pPr marL="569906" indent="-225422">
              <a:buClr>
                <a:schemeClr val="tx2"/>
              </a:buClr>
              <a:defRPr>
                <a:latin typeface="Arial" panose="020B0604020202020204" pitchFamily="34" charset="0"/>
                <a:cs typeface="Arial" panose="020B0604020202020204" pitchFamily="34" charset="0"/>
              </a:defRPr>
            </a:lvl2pPr>
            <a:lvl3pPr marL="801678" indent="-174623">
              <a:spcAft>
                <a:spcPts val="600"/>
              </a:spcAft>
              <a:buSzPct val="100000"/>
              <a:defRPr>
                <a:latin typeface="Arial" panose="020B0604020202020204" pitchFamily="34" charset="0"/>
                <a:cs typeface="Arial" panose="020B0604020202020204" pitchFamily="34" charset="0"/>
              </a:defRPr>
            </a:lvl3pPr>
            <a:lvl4pPr marL="919151" indent="-173037">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5972" indent="-225422">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3" name="Slide Number Placeholder 6"/>
          <p:cNvSpPr>
            <a:spLocks noGrp="1"/>
          </p:cNvSpPr>
          <p:nvPr>
            <p:ph type="sldNum" sz="quarter" idx="4"/>
          </p:nvPr>
        </p:nvSpPr>
        <p:spPr>
          <a:xfrm>
            <a:off x="8573393" y="4832329"/>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75326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1"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a:prstGeom prst="rect">
            <a:avLst/>
          </a:prstGeom>
        </p:spPr>
        <p:txBody>
          <a:bodyPr/>
          <a:lstStyle>
            <a:lvl1pPr marL="0" indent="0">
              <a:buNone/>
              <a:defRPr sz="1051"/>
            </a:lvl1pPr>
            <a:lvl2pPr marL="342896" indent="0">
              <a:buNone/>
              <a:defRPr sz="900"/>
            </a:lvl2pPr>
            <a:lvl3pPr marL="685791" indent="0">
              <a:buNone/>
              <a:defRPr sz="751"/>
            </a:lvl3pPr>
            <a:lvl4pPr marL="1028687" indent="0">
              <a:buNone/>
              <a:defRPr sz="675"/>
            </a:lvl4pPr>
            <a:lvl5pPr marL="1371583" indent="0">
              <a:buNone/>
              <a:defRPr sz="675"/>
            </a:lvl5pPr>
            <a:lvl6pPr marL="1714479" indent="0">
              <a:buNone/>
              <a:defRPr sz="675"/>
            </a:lvl6pPr>
            <a:lvl7pPr marL="2057374" indent="0">
              <a:buNone/>
              <a:defRPr sz="675"/>
            </a:lvl7pPr>
            <a:lvl8pPr marL="2400270" indent="0">
              <a:buNone/>
              <a:defRPr sz="675"/>
            </a:lvl8pPr>
            <a:lvl9pPr marL="2743166"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7"/>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7"/>
            <a:ext cx="2895600" cy="273844"/>
          </a:xfrm>
          <a:prstGeom prst="rect">
            <a:avLst/>
          </a:prstGeom>
        </p:spPr>
        <p:txBody>
          <a:bodyPr/>
          <a:lstStyle/>
          <a:p>
            <a:r>
              <a:rPr lang="en-US"/>
              <a:t>© 2025 Trinity Health Michigan, All Rights Reserved</a:t>
            </a:r>
          </a:p>
        </p:txBody>
      </p:sp>
      <p:sp>
        <p:nvSpPr>
          <p:cNvPr id="7" name="Slide Number Placeholder 6"/>
          <p:cNvSpPr>
            <a:spLocks noGrp="1"/>
          </p:cNvSpPr>
          <p:nvPr>
            <p:ph type="sldNum" sz="quarter" idx="12"/>
          </p:nvPr>
        </p:nvSpPr>
        <p:spPr>
          <a:xfrm>
            <a:off x="6553200" y="4767267"/>
            <a:ext cx="2133600" cy="273844"/>
          </a:xfrm>
          <a:prstGeom prst="rect">
            <a:avLst/>
          </a:prstGeom>
        </p:spPr>
        <p:txBody>
          <a:bodyPr/>
          <a:lstStyle/>
          <a:p>
            <a:fld id="{626814FC-CF46-45E9-8763-55BFA84D3A29}" type="slidenum">
              <a:rPr lang="en-US" smtClean="0"/>
              <a:t>‹#›</a:t>
            </a:fld>
            <a:endParaRPr lang="en-US"/>
          </a:p>
        </p:txBody>
      </p:sp>
    </p:spTree>
    <p:extLst>
      <p:ext uri="{BB962C8B-B14F-4D97-AF65-F5344CB8AC3E}">
        <p14:creationId xmlns:p14="http://schemas.microsoft.com/office/powerpoint/2010/main" val="701412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 y="2"/>
            <a:ext cx="9143415" cy="5150791"/>
          </a:xfrm>
          <a:prstGeom prst="rect">
            <a:avLst/>
          </a:prstGeom>
        </p:spPr>
      </p:pic>
      <p:sp>
        <p:nvSpPr>
          <p:cNvPr id="3" name="Subtitle 2"/>
          <p:cNvSpPr>
            <a:spLocks noGrp="1"/>
          </p:cNvSpPr>
          <p:nvPr>
            <p:ph type="subTitle" idx="1"/>
          </p:nvPr>
        </p:nvSpPr>
        <p:spPr>
          <a:xfrm>
            <a:off x="820611" y="2572024"/>
            <a:ext cx="5755623" cy="475705"/>
          </a:xfrm>
          <a:prstGeom prst="rect">
            <a:avLst/>
          </a:prstGeom>
        </p:spPr>
        <p:txBody>
          <a:bodyPr>
            <a:normAutofit/>
          </a:bodyPr>
          <a:lstStyle>
            <a:lvl1pPr marL="0" indent="0" algn="l">
              <a:lnSpc>
                <a:spcPct val="80000"/>
              </a:lnSpc>
              <a:spcBef>
                <a:spcPts val="600"/>
              </a:spcBef>
              <a:spcAft>
                <a:spcPts val="0"/>
              </a:spcAft>
              <a:buNone/>
              <a:defRPr sz="2400">
                <a:solidFill>
                  <a:srgbClr val="6E2585"/>
                </a:solidFill>
              </a:defRPr>
            </a:lvl1pPr>
            <a:lvl2pPr marL="457195" indent="0" algn="ctr">
              <a:buNone/>
              <a:defRPr>
                <a:solidFill>
                  <a:schemeClr val="tx1">
                    <a:tint val="75000"/>
                  </a:schemeClr>
                </a:solidFill>
              </a:defRPr>
            </a:lvl2pPr>
            <a:lvl3pPr marL="914389" indent="0" algn="ctr">
              <a:buNone/>
              <a:defRPr>
                <a:solidFill>
                  <a:schemeClr val="tx1">
                    <a:tint val="75000"/>
                  </a:schemeClr>
                </a:solidFill>
              </a:defRPr>
            </a:lvl3pPr>
            <a:lvl4pPr marL="1371583" indent="0" algn="ctr">
              <a:buNone/>
              <a:defRPr>
                <a:solidFill>
                  <a:schemeClr val="tx1">
                    <a:tint val="75000"/>
                  </a:schemeClr>
                </a:solidFill>
              </a:defRPr>
            </a:lvl4pPr>
            <a:lvl5pPr marL="1828778" indent="0" algn="ctr">
              <a:buNone/>
              <a:defRPr>
                <a:solidFill>
                  <a:schemeClr val="tx1">
                    <a:tint val="75000"/>
                  </a:schemeClr>
                </a:solidFill>
              </a:defRPr>
            </a:lvl5pPr>
            <a:lvl6pPr marL="2285972" indent="0" algn="ctr">
              <a:buNone/>
              <a:defRPr>
                <a:solidFill>
                  <a:schemeClr val="tx1">
                    <a:tint val="75000"/>
                  </a:schemeClr>
                </a:solidFill>
              </a:defRPr>
            </a:lvl6pPr>
            <a:lvl7pPr marL="2743166" indent="0" algn="ctr">
              <a:buNone/>
              <a:defRPr>
                <a:solidFill>
                  <a:schemeClr val="tx1">
                    <a:tint val="75000"/>
                  </a:schemeClr>
                </a:solidFill>
              </a:defRPr>
            </a:lvl7pPr>
            <a:lvl8pPr marL="3200360" indent="0" algn="ctr">
              <a:buNone/>
              <a:defRPr>
                <a:solidFill>
                  <a:schemeClr val="tx1">
                    <a:tint val="75000"/>
                  </a:schemeClr>
                </a:solidFill>
              </a:defRPr>
            </a:lvl8pPr>
            <a:lvl9pPr marL="3657554"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4" y="3236193"/>
            <a:ext cx="3050947" cy="926494"/>
          </a:xfrm>
        </p:spPr>
        <p:txBody>
          <a:bodyPr>
            <a:normAutofit/>
          </a:bodyPr>
          <a:lstStyle>
            <a:lvl1pPr marL="0" indent="0">
              <a:lnSpc>
                <a:spcPts val="1851"/>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90" y="1514064"/>
            <a:ext cx="5755623" cy="1057960"/>
          </a:xfrm>
        </p:spPr>
        <p:txBody>
          <a:bodyPr anchor="b">
            <a:noAutofit/>
          </a:bodyPr>
          <a:lstStyle>
            <a:lvl1pPr>
              <a:lnSpc>
                <a:spcPct val="80000"/>
              </a:lnSpc>
              <a:spcAft>
                <a:spcPts val="600"/>
              </a:spcAft>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50" y="440427"/>
            <a:ext cx="2876808" cy="885172"/>
          </a:xfrm>
          <a:prstGeom prst="rect">
            <a:avLst/>
          </a:prstGeom>
        </p:spPr>
      </p:pic>
    </p:spTree>
    <p:extLst>
      <p:ext uri="{BB962C8B-B14F-4D97-AF65-F5344CB8AC3E}">
        <p14:creationId xmlns:p14="http://schemas.microsoft.com/office/powerpoint/2010/main" val="3931428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306273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©2023 Trinity Health, All Rights Reserved</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179033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©2023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2669277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226030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3327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9321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466491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reaker Page Green">
    <p:spTree>
      <p:nvGrpSpPr>
        <p:cNvPr id="1" name=""/>
        <p:cNvGrpSpPr/>
        <p:nvPr/>
      </p:nvGrpSpPr>
      <p:grpSpPr>
        <a:xfrm>
          <a:off x="0" y="0"/>
          <a:ext cx="0" cy="0"/>
          <a:chOff x="0" y="0"/>
          <a:chExt cx="0" cy="0"/>
        </a:xfrm>
      </p:grpSpPr>
      <p:pic>
        <p:nvPicPr>
          <p:cNvPr id="14" name="Picture 1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3097" y="0"/>
            <a:ext cx="9144000" cy="5143500"/>
          </a:xfrm>
          <a:prstGeom prst="rect">
            <a:avLst/>
          </a:prstGeom>
        </p:spPr>
      </p:pic>
      <p:sp>
        <p:nvSpPr>
          <p:cNvPr id="7" name="Slide Number Placeholder 6"/>
          <p:cNvSpPr>
            <a:spLocks noGrp="1"/>
          </p:cNvSpPr>
          <p:nvPr>
            <p:ph type="sldNum" sz="quarter" idx="4"/>
          </p:nvPr>
        </p:nvSpPr>
        <p:spPr>
          <a:xfrm>
            <a:off x="8406402" y="4798124"/>
            <a:ext cx="518160" cy="273844"/>
          </a:xfrm>
          <a:prstGeom prst="rect">
            <a:avLst/>
          </a:prstGeom>
        </p:spPr>
        <p:txBody>
          <a:bodyPr vert="horz" lIns="91440" tIns="45720" rIns="0" bIns="45720" rtlCol="0" anchor="ctr"/>
          <a:lstStyle>
            <a:lvl1pPr algn="r">
              <a:defRPr sz="525">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284211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8735A-6560-483F-A237-D01AE8C9723B}" type="datetimeFigureOut">
              <a:rPr lang="en-US" smtClean="0"/>
              <a:t>3/2/2026</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47654273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CE49E04F-5861-4B36-BEDA-5A4581EA3C9D}" type="slidenum">
              <a:rPr lang="en-US" altLang="en-US"/>
              <a:pPr>
                <a:defRPr/>
              </a:pPr>
              <a:t>‹#›</a:t>
            </a:fld>
            <a:endParaRPr lang="en-US" altLang="en-US"/>
          </a:p>
        </p:txBody>
      </p:sp>
    </p:spTree>
    <p:extLst>
      <p:ext uri="{BB962C8B-B14F-4D97-AF65-F5344CB8AC3E}">
        <p14:creationId xmlns:p14="http://schemas.microsoft.com/office/powerpoint/2010/main" val="117442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 y="2"/>
            <a:ext cx="9143415" cy="5150791"/>
          </a:xfrm>
          <a:prstGeom prst="rect">
            <a:avLst/>
          </a:prstGeom>
        </p:spPr>
      </p:pic>
      <p:sp>
        <p:nvSpPr>
          <p:cNvPr id="3" name="Subtitle 2"/>
          <p:cNvSpPr>
            <a:spLocks noGrp="1"/>
          </p:cNvSpPr>
          <p:nvPr>
            <p:ph type="subTitle" idx="1"/>
          </p:nvPr>
        </p:nvSpPr>
        <p:spPr>
          <a:xfrm>
            <a:off x="820611" y="2572024"/>
            <a:ext cx="5755623" cy="475705"/>
          </a:xfrm>
          <a:prstGeom prst="rect">
            <a:avLst/>
          </a:prstGeom>
        </p:spPr>
        <p:txBody>
          <a:bodyPr>
            <a:normAutofit/>
          </a:bodyPr>
          <a:lstStyle>
            <a:lvl1pPr marL="0" indent="0" algn="l">
              <a:lnSpc>
                <a:spcPct val="80000"/>
              </a:lnSpc>
              <a:spcBef>
                <a:spcPts val="600"/>
              </a:spcBef>
              <a:spcAft>
                <a:spcPts val="0"/>
              </a:spcAft>
              <a:buNone/>
              <a:defRPr sz="2400">
                <a:solidFill>
                  <a:srgbClr val="6E2585"/>
                </a:solidFill>
              </a:defRPr>
            </a:lvl1pPr>
            <a:lvl2pPr marL="457195" indent="0" algn="ctr">
              <a:buNone/>
              <a:defRPr>
                <a:solidFill>
                  <a:schemeClr val="tx1">
                    <a:tint val="75000"/>
                  </a:schemeClr>
                </a:solidFill>
              </a:defRPr>
            </a:lvl2pPr>
            <a:lvl3pPr marL="914389" indent="0" algn="ctr">
              <a:buNone/>
              <a:defRPr>
                <a:solidFill>
                  <a:schemeClr val="tx1">
                    <a:tint val="75000"/>
                  </a:schemeClr>
                </a:solidFill>
              </a:defRPr>
            </a:lvl3pPr>
            <a:lvl4pPr marL="1371583" indent="0" algn="ctr">
              <a:buNone/>
              <a:defRPr>
                <a:solidFill>
                  <a:schemeClr val="tx1">
                    <a:tint val="75000"/>
                  </a:schemeClr>
                </a:solidFill>
              </a:defRPr>
            </a:lvl4pPr>
            <a:lvl5pPr marL="1828778" indent="0" algn="ctr">
              <a:buNone/>
              <a:defRPr>
                <a:solidFill>
                  <a:schemeClr val="tx1">
                    <a:tint val="75000"/>
                  </a:schemeClr>
                </a:solidFill>
              </a:defRPr>
            </a:lvl5pPr>
            <a:lvl6pPr marL="2285972" indent="0" algn="ctr">
              <a:buNone/>
              <a:defRPr>
                <a:solidFill>
                  <a:schemeClr val="tx1">
                    <a:tint val="75000"/>
                  </a:schemeClr>
                </a:solidFill>
              </a:defRPr>
            </a:lvl6pPr>
            <a:lvl7pPr marL="2743166" indent="0" algn="ctr">
              <a:buNone/>
              <a:defRPr>
                <a:solidFill>
                  <a:schemeClr val="tx1">
                    <a:tint val="75000"/>
                  </a:schemeClr>
                </a:solidFill>
              </a:defRPr>
            </a:lvl7pPr>
            <a:lvl8pPr marL="3200360" indent="0" algn="ctr">
              <a:buNone/>
              <a:defRPr>
                <a:solidFill>
                  <a:schemeClr val="tx1">
                    <a:tint val="75000"/>
                  </a:schemeClr>
                </a:solidFill>
              </a:defRPr>
            </a:lvl8pPr>
            <a:lvl9pPr marL="3657554"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4" y="3236193"/>
            <a:ext cx="3050947" cy="926494"/>
          </a:xfrm>
        </p:spPr>
        <p:txBody>
          <a:bodyPr>
            <a:normAutofit/>
          </a:bodyPr>
          <a:lstStyle>
            <a:lvl1pPr marL="0" indent="0">
              <a:lnSpc>
                <a:spcPts val="1851"/>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90" y="1514064"/>
            <a:ext cx="5755623" cy="1057960"/>
          </a:xfrm>
        </p:spPr>
        <p:txBody>
          <a:bodyPr anchor="b">
            <a:noAutofit/>
          </a:bodyPr>
          <a:lstStyle>
            <a:lvl1pPr>
              <a:lnSpc>
                <a:spcPct val="80000"/>
              </a:lnSpc>
              <a:spcAft>
                <a:spcPts val="600"/>
              </a:spcAft>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50" y="440427"/>
            <a:ext cx="2876808" cy="885172"/>
          </a:xfrm>
          <a:prstGeom prst="rect">
            <a:avLst/>
          </a:prstGeom>
        </p:spPr>
      </p:pic>
    </p:spTree>
    <p:extLst>
      <p:ext uri="{BB962C8B-B14F-4D97-AF65-F5344CB8AC3E}">
        <p14:creationId xmlns:p14="http://schemas.microsoft.com/office/powerpoint/2010/main" val="47956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ags" Target="../tags/tag6.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79" r:id="rId8"/>
    <p:sldLayoutId id="2147483680" r:id="rId9"/>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908" y="300038"/>
            <a:ext cx="8481123" cy="44791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55910" y="814127"/>
            <a:ext cx="8481123" cy="3920126"/>
          </a:xfrm>
          <a:prstGeom prst="rect">
            <a:avLst/>
          </a:prstGeom>
        </p:spPr>
        <p:txBody>
          <a:bodyPr vert="horz" lIns="0" tIns="0" rIns="0" bIns="0" rtlCol="0">
            <a:noAutofit/>
          </a:bodyPr>
          <a:lstStyle/>
          <a:p>
            <a:pPr lvl="0"/>
            <a:r>
              <a:rPr lang="en-US"/>
              <a:t>Click to edit Master text styles</a:t>
            </a:r>
          </a:p>
          <a:p>
            <a:pPr lvl="2"/>
            <a:r>
              <a:rPr lang="en-US"/>
              <a:t>Second level</a:t>
            </a:r>
          </a:p>
          <a:p>
            <a:pPr lvl="3"/>
            <a:r>
              <a:rPr lang="en-US" sz="1500"/>
              <a:t>Third level</a:t>
            </a:r>
            <a:endParaRPr lang="en-US"/>
          </a:p>
        </p:txBody>
      </p:sp>
      <p:sp>
        <p:nvSpPr>
          <p:cNvPr id="5" name="Footer Placeholder 4"/>
          <p:cNvSpPr>
            <a:spLocks noGrp="1"/>
          </p:cNvSpPr>
          <p:nvPr>
            <p:ph type="ftr" sz="quarter" idx="3"/>
          </p:nvPr>
        </p:nvSpPr>
        <p:spPr>
          <a:xfrm>
            <a:off x="1" y="4948177"/>
            <a:ext cx="6251036" cy="195323"/>
          </a:xfrm>
          <a:prstGeom prst="rect">
            <a:avLst/>
          </a:prstGeom>
          <a:solidFill>
            <a:schemeClr val="bg1">
              <a:alpha val="85000"/>
            </a:schemeClr>
          </a:solidFill>
        </p:spPr>
        <p:txBody>
          <a:bodyPr vert="horz" wrap="none" lIns="338328" tIns="0" rIns="0" bIns="0" rtlCol="0" anchor="t"/>
          <a:lstStyle>
            <a:lvl1pPr algn="l">
              <a:defRPr sz="900">
                <a:solidFill>
                  <a:schemeClr val="tx1">
                    <a:tint val="75000"/>
                  </a:schemeClr>
                </a:solidFill>
                <a:latin typeface="Arial" panose="020B0604020202020204" pitchFamily="34" charset="0"/>
              </a:defRPr>
            </a:lvl1pPr>
          </a:lstStyle>
          <a:p>
            <a:r>
              <a:rPr lang="en-US"/>
              <a:t>© 2025 Trinity Health Michigan, All Rights Reserved</a:t>
            </a:r>
          </a:p>
        </p:txBody>
      </p:sp>
      <p:sp>
        <p:nvSpPr>
          <p:cNvPr id="6" name="Slide Number Placeholder 5"/>
          <p:cNvSpPr>
            <a:spLocks noGrp="1"/>
          </p:cNvSpPr>
          <p:nvPr>
            <p:ph type="sldNum" sz="quarter" idx="4"/>
          </p:nvPr>
        </p:nvSpPr>
        <p:spPr>
          <a:xfrm>
            <a:off x="6316151" y="4948177"/>
            <a:ext cx="2827850" cy="201449"/>
          </a:xfrm>
          <a:prstGeom prst="rect">
            <a:avLst/>
          </a:prstGeom>
          <a:solidFill>
            <a:schemeClr val="bg1">
              <a:alpha val="12000"/>
            </a:schemeClr>
          </a:solidFill>
        </p:spPr>
        <p:txBody>
          <a:bodyPr vert="horz" wrap="none" lIns="0" tIns="0" rIns="274320" bIns="0" rtlCol="0" anchor="t"/>
          <a:lstStyle>
            <a:lvl1pPr>
              <a:defRPr lang="en-US" sz="900" smtClean="0">
                <a:solidFill>
                  <a:schemeClr val="tx1">
                    <a:tint val="75000"/>
                  </a:schemeClr>
                </a:solidFill>
                <a:latin typeface="Arial" panose="020B0604020202020204" pitchFamily="34" charset="0"/>
              </a:defRPr>
            </a:lvl1pPr>
          </a:lstStyle>
          <a:p>
            <a:pPr algn="r"/>
            <a:fld id="{6002999D-52FC-4C37-BF2A-53F0EC561CB0}" type="slidenum">
              <a:rPr lang="en-US" smtClean="0"/>
              <a:pPr algn="r"/>
              <a:t>‹#›</a:t>
            </a:fld>
            <a:endParaRPr lang="en-US"/>
          </a:p>
        </p:txBody>
      </p:sp>
    </p:spTree>
    <p:custDataLst>
      <p:tags r:id="rId17"/>
    </p:custDataLst>
    <p:extLst>
      <p:ext uri="{BB962C8B-B14F-4D97-AF65-F5344CB8AC3E}">
        <p14:creationId xmlns:p14="http://schemas.microsoft.com/office/powerpoint/2010/main" val="18863601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hf hdr="0" dt="0"/>
  <p:txStyles>
    <p:titleStyle>
      <a:lvl1pPr algn="l" defTabSz="685765" rtl="0" eaLnBrk="1" latinLnBrk="0" hangingPunct="1">
        <a:lnSpc>
          <a:spcPct val="90000"/>
        </a:lnSpc>
        <a:spcBef>
          <a:spcPts val="225"/>
        </a:spcBef>
        <a:buNone/>
        <a:defRPr sz="2400" b="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685765" rtl="0" eaLnBrk="1" latinLnBrk="0" hangingPunct="1">
        <a:lnSpc>
          <a:spcPct val="100000"/>
        </a:lnSpc>
        <a:spcBef>
          <a:spcPts val="6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257178" indent="-257178" algn="l" defTabSz="685765" rtl="0" eaLnBrk="1" latinLnBrk="0" hangingPunct="1">
        <a:lnSpc>
          <a:spcPct val="100000"/>
        </a:lnSpc>
        <a:spcBef>
          <a:spcPts val="6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514357" indent="-169072" algn="l" defTabSz="685765" rtl="0" eaLnBrk="1" latinLnBrk="0" hangingPunct="1">
        <a:lnSpc>
          <a:spcPct val="100000"/>
        </a:lnSpc>
        <a:spcBef>
          <a:spcPts val="675"/>
        </a:spcBef>
        <a:buFont typeface="Arial" panose="020B0604020202020204" pitchFamily="34" charset="0"/>
        <a:buChar char="•"/>
        <a:defRPr sz="1651" kern="1200">
          <a:solidFill>
            <a:schemeClr val="tx1"/>
          </a:solidFill>
          <a:latin typeface="+mn-lt"/>
          <a:ea typeface="+mn-ea"/>
          <a:cs typeface="+mn-cs"/>
        </a:defRPr>
      </a:lvl3pPr>
      <a:lvl4pPr marL="857261" indent="-171453" algn="l" defTabSz="685765" rtl="0" eaLnBrk="1" latinLnBrk="0" hangingPunct="1">
        <a:lnSpc>
          <a:spcPct val="100000"/>
        </a:lnSpc>
        <a:spcBef>
          <a:spcPts val="675"/>
        </a:spcBef>
        <a:buFont typeface="Arial" panose="020B0604020202020204" pitchFamily="34" charset="0"/>
        <a:buChar char="•"/>
        <a:defRPr sz="1500" kern="1200">
          <a:solidFill>
            <a:schemeClr val="tx1"/>
          </a:solidFill>
          <a:latin typeface="+mn-lt"/>
          <a:ea typeface="+mn-ea"/>
          <a:cs typeface="+mn-cs"/>
        </a:defRPr>
      </a:lvl4pPr>
      <a:lvl5pPr marL="1371530" indent="0" algn="l" defTabSz="685765" rtl="0" eaLnBrk="1" latinLnBrk="0" hangingPunct="1">
        <a:lnSpc>
          <a:spcPct val="90000"/>
        </a:lnSpc>
        <a:spcBef>
          <a:spcPts val="375"/>
        </a:spcBef>
        <a:buFont typeface="Arial" panose="020B0604020202020204" pitchFamily="34" charset="0"/>
        <a:buNone/>
        <a:defRPr sz="1349" kern="1200">
          <a:solidFill>
            <a:schemeClr val="tx1"/>
          </a:solidFill>
          <a:latin typeface="+mn-lt"/>
          <a:ea typeface="+mn-ea"/>
          <a:cs typeface="+mn-cs"/>
        </a:defRPr>
      </a:lvl5pPr>
      <a:lvl6pPr marL="1885853"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735"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617"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501"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765" rtl="0" eaLnBrk="1" latinLnBrk="0" hangingPunct="1">
        <a:defRPr sz="1349" kern="1200">
          <a:solidFill>
            <a:schemeClr val="tx1"/>
          </a:solidFill>
          <a:latin typeface="+mn-lt"/>
          <a:ea typeface="+mn-ea"/>
          <a:cs typeface="+mn-cs"/>
        </a:defRPr>
      </a:lvl1pPr>
      <a:lvl2pPr marL="342883" algn="l" defTabSz="685765" rtl="0" eaLnBrk="1" latinLnBrk="0" hangingPunct="1">
        <a:defRPr sz="1349" kern="1200">
          <a:solidFill>
            <a:schemeClr val="tx1"/>
          </a:solidFill>
          <a:latin typeface="+mn-lt"/>
          <a:ea typeface="+mn-ea"/>
          <a:cs typeface="+mn-cs"/>
        </a:defRPr>
      </a:lvl2pPr>
      <a:lvl3pPr marL="685765" algn="l" defTabSz="685765" rtl="0" eaLnBrk="1" latinLnBrk="0" hangingPunct="1">
        <a:defRPr sz="1349" kern="1200">
          <a:solidFill>
            <a:schemeClr val="tx1"/>
          </a:solidFill>
          <a:latin typeface="+mn-lt"/>
          <a:ea typeface="+mn-ea"/>
          <a:cs typeface="+mn-cs"/>
        </a:defRPr>
      </a:lvl3pPr>
      <a:lvl4pPr marL="1028648" algn="l" defTabSz="685765" rtl="0" eaLnBrk="1" latinLnBrk="0" hangingPunct="1">
        <a:defRPr sz="1349" kern="1200">
          <a:solidFill>
            <a:schemeClr val="tx1"/>
          </a:solidFill>
          <a:latin typeface="+mn-lt"/>
          <a:ea typeface="+mn-ea"/>
          <a:cs typeface="+mn-cs"/>
        </a:defRPr>
      </a:lvl4pPr>
      <a:lvl5pPr marL="1371530" algn="l" defTabSz="685765" rtl="0" eaLnBrk="1" latinLnBrk="0" hangingPunct="1">
        <a:defRPr sz="1349" kern="1200">
          <a:solidFill>
            <a:schemeClr val="tx1"/>
          </a:solidFill>
          <a:latin typeface="+mn-lt"/>
          <a:ea typeface="+mn-ea"/>
          <a:cs typeface="+mn-cs"/>
        </a:defRPr>
      </a:lvl5pPr>
      <a:lvl6pPr marL="1714412" algn="l" defTabSz="685765" rtl="0" eaLnBrk="1" latinLnBrk="0" hangingPunct="1">
        <a:defRPr sz="1349" kern="1200">
          <a:solidFill>
            <a:schemeClr val="tx1"/>
          </a:solidFill>
          <a:latin typeface="+mn-lt"/>
          <a:ea typeface="+mn-ea"/>
          <a:cs typeface="+mn-cs"/>
        </a:defRPr>
      </a:lvl6pPr>
      <a:lvl7pPr marL="2057295" algn="l" defTabSz="685765" rtl="0" eaLnBrk="1" latinLnBrk="0" hangingPunct="1">
        <a:defRPr sz="1349" kern="1200">
          <a:solidFill>
            <a:schemeClr val="tx1"/>
          </a:solidFill>
          <a:latin typeface="+mn-lt"/>
          <a:ea typeface="+mn-ea"/>
          <a:cs typeface="+mn-cs"/>
        </a:defRPr>
      </a:lvl7pPr>
      <a:lvl8pPr marL="2400177" algn="l" defTabSz="685765" rtl="0" eaLnBrk="1" latinLnBrk="0" hangingPunct="1">
        <a:defRPr sz="1349" kern="1200">
          <a:solidFill>
            <a:schemeClr val="tx1"/>
          </a:solidFill>
          <a:latin typeface="+mn-lt"/>
          <a:ea typeface="+mn-ea"/>
          <a:cs typeface="+mn-cs"/>
        </a:defRPr>
      </a:lvl8pPr>
      <a:lvl9pPr marL="2743058" algn="l" defTabSz="685765"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39376978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1.png"/><Relationship Id="rId4" Type="http://schemas.openxmlformats.org/officeDocument/2006/relationships/diagramLayout" Target="../diagrams/layout7.xml"/><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hyperlink" Target="http://www.trinityhealthmichigan.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thank-you-gratitude-grateful-407397/" TargetMode="External"/><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11%20Individual%20Rights%20Regarding%20Restrictions%20and%20Confidential%20Communications%20%20%2008%2E01%2E21%2Epdf&amp;parent=%2Fsites%2FSO%2DPolicyProcedures%2FShared%20Documents%2FIntegrity%20and%20Compliance%2FPrivacy%20and%20Security%20Procedures" TargetMode="External"/><Relationship Id="rId2"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3%20Use%20and%20Disclosure%20of%20Protected%20Health%20Information%20%20%2008%2E01%2E21%2Epdf&amp;parent=%2Fsites%2FSO%2DPolicyProcedures%2FShared%20Documents%2FIntegrity%20and%20Compliance%2FPrivacy%20and%20Security%20Procedures" TargetMode="External"/><Relationship Id="rId1" Type="http://schemas.openxmlformats.org/officeDocument/2006/relationships/slideLayout" Target="../slideLayouts/slideLayout4.xml"/><Relationship Id="rId4"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16%20Verification%20of%20Individuals%20Requesting%20Access%20or%20Disclosure%20of%20PHI%20%20%2008%2E01%2E21%2Epdf&amp;parent=%2Fsites%2FSO%2DPolicyProcedures%2FShared%20Documents%2FIntegrity%20and%20Compliance%2FPrivacy%20and%20Security%20Procedur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Heart-purple.PNG" TargetMode="External"/><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hyperlink" Target="https://www.publicdomainpictures.net/en/view-image.php?image=197895&amp;picture=gift-box-purple-bokeh" TargetMode="External"/><Relationship Id="rId4" Type="http://schemas.openxmlformats.org/officeDocument/2006/relationships/image" Target="../media/image13.jpg"/></Relationships>
</file>

<file path=ppt/slides/_rels/slide50.xml.rels><?xml version="1.0" encoding="UTF-8" standalone="yes"?>
<Relationships xmlns="http://schemas.openxmlformats.org/package/2006/relationships"><Relationship Id="rId3" Type="http://schemas.openxmlformats.org/officeDocument/2006/relationships/hyperlink" Target="mailto:Jacquelyn.Smith@trinity-health.org" TargetMode="External"/><Relationship Id="rId2" Type="http://schemas.openxmlformats.org/officeDocument/2006/relationships/hyperlink" Target="mailto:Denise.Bechard@trinity-health.org"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6.jpeg"/><Relationship Id="rId5" Type="http://schemas.openxmlformats.org/officeDocument/2006/relationships/slideLayout" Target="../slideLayouts/slideLayout8.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37.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9.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8.jpeg"/><Relationship Id="rId5" Type="http://schemas.openxmlformats.org/officeDocument/2006/relationships/hyperlink" Target="https://www.gp-medical.com.au/home-page/products/hospital-and-manual-handling-products/evacuation-products/albacmat-emergency-rescue-mat/" TargetMode="External"/><Relationship Id="rId4" Type="http://schemas.openxmlformats.org/officeDocument/2006/relationships/notesSlide" Target="../notesSlides/notesSlide1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40.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2.emf"/><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7888" y="1819807"/>
            <a:ext cx="7919711" cy="752215"/>
          </a:xfrm>
        </p:spPr>
        <p:txBody>
          <a:bodyPr/>
          <a:lstStyle/>
          <a:p>
            <a:r>
              <a:rPr lang="en-US" dirty="0"/>
              <a:t>VOLUNTEER SERVICE ORIENTATION</a:t>
            </a:r>
          </a:p>
        </p:txBody>
      </p:sp>
      <p:sp>
        <p:nvSpPr>
          <p:cNvPr id="4" name="Footer Placeholder 3"/>
          <p:cNvSpPr>
            <a:spLocks noGrp="1"/>
          </p:cNvSpPr>
          <p:nvPr>
            <p:ph type="ftr" sz="quarter" idx="4294967295"/>
          </p:nvPr>
        </p:nvSpPr>
        <p:spPr>
          <a:xfrm>
            <a:off x="5308600" y="4883150"/>
            <a:ext cx="3835400" cy="185738"/>
          </a:xfrm>
        </p:spPr>
        <p:txBody>
          <a:bodyPr/>
          <a:lstStyle/>
          <a:p>
            <a:r>
              <a:rPr lang="en-US"/>
              <a:t>©2022 Trinity Health, All Rights Reserved</a:t>
            </a:r>
          </a:p>
        </p:txBody>
      </p:sp>
      <p:sp>
        <p:nvSpPr>
          <p:cNvPr id="5" name="Slide Number Placeholder 4"/>
          <p:cNvSpPr>
            <a:spLocks noGrp="1"/>
          </p:cNvSpPr>
          <p:nvPr>
            <p:ph type="sldNum" sz="quarter" idx="4294967295"/>
          </p:nvPr>
        </p:nvSpPr>
        <p:spPr>
          <a:xfrm>
            <a:off x="8737600" y="4832350"/>
            <a:ext cx="406400" cy="273050"/>
          </a:xfrm>
        </p:spPr>
        <p:txBody>
          <a:bodyPr/>
          <a:lstStyle/>
          <a:p>
            <a:fld id="{489F9553-C816-6842-8939-EE75ECF7EB2B}" type="slidenum">
              <a:rPr lang="en-US" smtClean="0"/>
              <a:pPr/>
              <a:t>1</a:t>
            </a:fld>
            <a:endParaRPr lang="en-US"/>
          </a:p>
        </p:txBody>
      </p:sp>
      <p:sp>
        <p:nvSpPr>
          <p:cNvPr id="10" name="TextBox 9">
            <a:extLst>
              <a:ext uri="{FF2B5EF4-FFF2-40B4-BE49-F238E27FC236}">
                <a16:creationId xmlns:a16="http://schemas.microsoft.com/office/drawing/2014/main" id="{9775401E-4A64-44AD-A233-2FA31B34F6C5}"/>
              </a:ext>
            </a:extLst>
          </p:cNvPr>
          <p:cNvSpPr txBox="1"/>
          <p:nvPr/>
        </p:nvSpPr>
        <p:spPr>
          <a:xfrm>
            <a:off x="710096" y="2693390"/>
            <a:ext cx="4960602" cy="646331"/>
          </a:xfrm>
          <a:prstGeom prst="rect">
            <a:avLst/>
          </a:prstGeom>
          <a:noFill/>
        </p:spPr>
        <p:txBody>
          <a:bodyPr wrap="square">
            <a:spAutoFit/>
          </a:bodyPr>
          <a:lstStyle/>
          <a:p>
            <a:pPr algn="r"/>
            <a:r>
              <a:rPr lang="en-US" i="1">
                <a:solidFill>
                  <a:schemeClr val="tx2"/>
                </a:solidFill>
              </a:rPr>
              <a:t>We provide comfort, support, &amp; security measures for our patients, families and visitors.</a:t>
            </a:r>
          </a:p>
        </p:txBody>
      </p:sp>
    </p:spTree>
    <p:extLst>
      <p:ext uri="{BB962C8B-B14F-4D97-AF65-F5344CB8AC3E}">
        <p14:creationId xmlns:p14="http://schemas.microsoft.com/office/powerpoint/2010/main" val="2852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10</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173711858"/>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10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lnSpcReduction="10000"/>
          </a:bodyPr>
          <a:lstStyle/>
          <a:p>
            <a:pPr lvl="1"/>
            <a:endParaRPr lang="en-US"/>
          </a:p>
          <a:p>
            <a:pPr marL="344488" lvl="1" indent="0">
              <a:buNone/>
            </a:pPr>
            <a:r>
              <a:rPr lang="en-US" sz="2000"/>
              <a:t>The A4 approach is a model to handle customer complaints.</a:t>
            </a:r>
          </a:p>
          <a:p>
            <a:pPr marL="344488" lvl="1" indent="0">
              <a:buNone/>
            </a:pPr>
            <a:endParaRPr lang="en-US" sz="2000"/>
          </a:p>
          <a:p>
            <a:pPr marL="344488" lvl="1" indent="0">
              <a:buNone/>
            </a:pPr>
            <a:r>
              <a:rPr lang="en-US" sz="1600" b="1"/>
              <a:t>Acknowledge the situation-</a:t>
            </a:r>
          </a:p>
          <a:p>
            <a:pPr lvl="1"/>
            <a:r>
              <a:rPr lang="en-US" sz="1400" i="1"/>
              <a:t> I can see how this has been difficult Mr. Smith.</a:t>
            </a:r>
          </a:p>
          <a:p>
            <a:pPr marL="344488" lvl="1" indent="0">
              <a:buNone/>
            </a:pPr>
            <a:r>
              <a:rPr lang="en-US" sz="1600" b="1"/>
              <a:t>Apologize for the situation- </a:t>
            </a:r>
          </a:p>
          <a:p>
            <a:pPr lvl="1"/>
            <a:r>
              <a:rPr lang="en-US" sz="1400" i="1"/>
              <a:t>I am so sorry that you have not had a good experience.”</a:t>
            </a:r>
          </a:p>
          <a:p>
            <a:pPr marL="344488" lvl="1" indent="0">
              <a:buNone/>
            </a:pPr>
            <a:r>
              <a:rPr lang="en-US" sz="1600" b="1"/>
              <a:t>Ask:</a:t>
            </a:r>
          </a:p>
          <a:p>
            <a:pPr lvl="1"/>
            <a:r>
              <a:rPr lang="en-US" sz="1400" i="1"/>
              <a:t>How can we make this situation better for you?</a:t>
            </a:r>
          </a:p>
          <a:p>
            <a:pPr marL="344488" lvl="1" indent="0">
              <a:buNone/>
            </a:pPr>
            <a:r>
              <a:rPr lang="en-US" sz="1600" b="1"/>
              <a:t>Act:</a:t>
            </a:r>
          </a:p>
          <a:p>
            <a:pPr lvl="1"/>
            <a:r>
              <a:rPr lang="en-US" sz="1400" i="1"/>
              <a:t>This is what I will / can do.  Are you comfortable with this?</a:t>
            </a:r>
          </a:p>
          <a:p>
            <a:pPr lvl="1"/>
            <a:r>
              <a:rPr lang="en-US" sz="1400" i="1"/>
              <a:t>Then set follow-up expectations.</a:t>
            </a:r>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a:t>Service Excellence: </a:t>
            </a:r>
            <a:r>
              <a:rPr lang="en-US" sz="2000" b="1" i="1"/>
              <a:t>A4 Approach</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fld id="{489F9553-C816-6842-8939-EE75ECF7EB2B}" type="slidenum">
              <a:rPr lang="en-US" smtClean="0"/>
              <a:pPr/>
              <a:t>11</a:t>
            </a:fld>
            <a:endParaRPr lang="en-US"/>
          </a:p>
        </p:txBody>
      </p:sp>
    </p:spTree>
    <p:extLst>
      <p:ext uri="{BB962C8B-B14F-4D97-AF65-F5344CB8AC3E}">
        <p14:creationId xmlns:p14="http://schemas.microsoft.com/office/powerpoint/2010/main" val="319278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12</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304663902"/>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4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13</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779335038"/>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28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a:bodyPr>
          <a:lstStyle/>
          <a:p>
            <a:pPr lvl="1"/>
            <a:endParaRPr lang="en-US" dirty="0"/>
          </a:p>
          <a:p>
            <a:pPr lvl="1"/>
            <a:endParaRPr lang="en-US" dirty="0"/>
          </a:p>
          <a:p>
            <a:pPr lvl="1"/>
            <a:r>
              <a:rPr lang="en-US" sz="2000" b="1" i="1" dirty="0">
                <a:solidFill>
                  <a:srgbClr val="4C9D2F"/>
                </a:solidFill>
              </a:rPr>
              <a:t>Managing Up </a:t>
            </a:r>
            <a:r>
              <a:rPr lang="en-US" sz="2000" dirty="0"/>
              <a:t>is a form of communication that positions information, a person, or team in a positive manner.  Take the opportunity to speak positively of other providers, nursing, team members, volunteers, a department or the organization.</a:t>
            </a:r>
          </a:p>
          <a:p>
            <a:pPr lvl="1"/>
            <a:endParaRPr lang="en-US" sz="2000" dirty="0"/>
          </a:p>
          <a:p>
            <a:pPr lvl="1"/>
            <a:r>
              <a:rPr lang="en-US" sz="2000" dirty="0"/>
              <a:t>Now let’s learn about </a:t>
            </a:r>
            <a:r>
              <a:rPr lang="en-US" sz="2000" b="1" dirty="0">
                <a:solidFill>
                  <a:srgbClr val="4C9D2F"/>
                </a:solidFill>
              </a:rPr>
              <a:t>ICARE</a:t>
            </a:r>
            <a:r>
              <a:rPr lang="en-US" sz="2000" dirty="0"/>
              <a:t> a step-by-step format to speak to customers in a concise manner……</a:t>
            </a:r>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dirty="0"/>
              <a:t>Service Excellence: </a:t>
            </a:r>
            <a:r>
              <a:rPr lang="en-US" sz="2000" b="1" i="1" dirty="0"/>
              <a:t>Communication Standards</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fld id="{489F9553-C816-6842-8939-EE75ECF7EB2B}" type="slidenum">
              <a:rPr lang="en-US" smtClean="0"/>
              <a:pPr/>
              <a:t>14</a:t>
            </a:fld>
            <a:endParaRPr lang="en-US"/>
          </a:p>
        </p:txBody>
      </p:sp>
      <p:sp>
        <p:nvSpPr>
          <p:cNvPr id="6" name="Title 5">
            <a:extLst>
              <a:ext uri="{FF2B5EF4-FFF2-40B4-BE49-F238E27FC236}">
                <a16:creationId xmlns:a16="http://schemas.microsoft.com/office/drawing/2014/main" id="{F20A4568-2652-5EA4-1F97-1732578B451E}"/>
              </a:ext>
            </a:extLst>
          </p:cNvPr>
          <p:cNvSpPr txBox="1">
            <a:spLocks/>
          </p:cNvSpPr>
          <p:nvPr/>
        </p:nvSpPr>
        <p:spPr>
          <a:xfrm>
            <a:off x="-991506" y="-15240"/>
            <a:ext cx="991506" cy="5855730"/>
          </a:xfrm>
          <a:prstGeom prst="rect">
            <a:avLst/>
          </a:prstGeom>
          <a:solidFill>
            <a:srgbClr val="6E2585"/>
          </a:solidFill>
          <a:ln>
            <a:solidFill>
              <a:schemeClr val="accent1"/>
            </a:solidFill>
          </a:ln>
        </p:spPr>
        <p:txBody>
          <a:bodyPr vert="wordArtVert" lIns="0" tIns="0" rIns="0" bIns="0" rtlCol="0" anchor="ctr" anchorCtr="0">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pPr algn="ctr"/>
            <a:r>
              <a:rPr lang="en-US" sz="5867" b="1" dirty="0">
                <a:ln/>
                <a:solidFill>
                  <a:srgbClr val="99D156"/>
                </a:solidFill>
              </a:rPr>
              <a:t>ICARE</a:t>
            </a:r>
          </a:p>
        </p:txBody>
      </p:sp>
    </p:spTree>
    <p:extLst>
      <p:ext uri="{BB962C8B-B14F-4D97-AF65-F5344CB8AC3E}">
        <p14:creationId xmlns:p14="http://schemas.microsoft.com/office/powerpoint/2010/main" val="246717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diagram&#10;&#10;AI-generated content may be incorrect.">
            <a:extLst>
              <a:ext uri="{FF2B5EF4-FFF2-40B4-BE49-F238E27FC236}">
                <a16:creationId xmlns:a16="http://schemas.microsoft.com/office/drawing/2014/main" id="{6A406756-2CD0-ACBF-705A-DF54CC7379EC}"/>
              </a:ext>
            </a:extLst>
          </p:cNvPr>
          <p:cNvPicPr>
            <a:picLocks noChangeAspect="1"/>
          </p:cNvPicPr>
          <p:nvPr/>
        </p:nvPicPr>
        <p:blipFill>
          <a:blip r:embed="rId4"/>
          <a:stretch>
            <a:fillRect/>
          </a:stretch>
        </p:blipFill>
        <p:spPr>
          <a:xfrm>
            <a:off x="630976" y="1849393"/>
            <a:ext cx="6919439" cy="3113747"/>
          </a:xfrm>
          <a:prstGeom prst="rect">
            <a:avLst/>
          </a:prstGeom>
          <a:noFill/>
        </p:spPr>
      </p:pic>
      <p:sp>
        <p:nvSpPr>
          <p:cNvPr id="9" name="Title 7">
            <a:extLst>
              <a:ext uri="{FF2B5EF4-FFF2-40B4-BE49-F238E27FC236}">
                <a16:creationId xmlns:a16="http://schemas.microsoft.com/office/drawing/2014/main" id="{84013608-3CA3-8DE8-4708-E95031CCDA0A}"/>
              </a:ext>
            </a:extLst>
          </p:cNvPr>
          <p:cNvSpPr txBox="1">
            <a:spLocks/>
          </p:cNvSpPr>
          <p:nvPr/>
        </p:nvSpPr>
        <p:spPr>
          <a:xfrm>
            <a:off x="1028190" y="1289316"/>
            <a:ext cx="6446025" cy="447919"/>
          </a:xfrm>
          <a:prstGeom prst="rect">
            <a:avLst/>
          </a:prstGeom>
        </p:spPr>
        <p:txBody>
          <a:bodyPr vert="horz" lIns="0" tIns="0" rIns="0" bIns="0" rtlCol="0" anchor="b" anchorCtr="0">
            <a:noAutofit/>
          </a:bodyPr>
          <a:lstStyle>
            <a:lvl1pPr algn="l" defTabSz="914341" rtl="0" eaLnBrk="1" latinLnBrk="0" hangingPunct="1">
              <a:lnSpc>
                <a:spcPct val="80000"/>
              </a:lnSpc>
              <a:spcBef>
                <a:spcPts val="300"/>
              </a:spcBef>
              <a:spcAft>
                <a:spcPts val="800"/>
              </a:spcAft>
              <a:buNone/>
              <a:defRPr sz="4267" b="0" kern="1200">
                <a:solidFill>
                  <a:srgbClr val="443D3E"/>
                </a:solidFill>
                <a:latin typeface="Arial" panose="020B0604020202020204" pitchFamily="34" charset="0"/>
                <a:ea typeface="+mj-ea"/>
                <a:cs typeface="Arial" panose="020B0604020202020204" pitchFamily="34" charset="0"/>
              </a:defRPr>
            </a:lvl1pPr>
          </a:lstStyle>
          <a:p>
            <a:r>
              <a:rPr lang="en-US" sz="3200" dirty="0">
                <a:solidFill>
                  <a:schemeClr val="accent1"/>
                </a:solidFill>
              </a:rPr>
              <a:t>Because “I-CARE”, I Commit to…..</a:t>
            </a:r>
          </a:p>
        </p:txBody>
      </p:sp>
    </p:spTree>
    <p:custDataLst>
      <p:tags r:id="rId1"/>
    </p:custDataLst>
    <p:extLst>
      <p:ext uri="{BB962C8B-B14F-4D97-AF65-F5344CB8AC3E}">
        <p14:creationId xmlns:p14="http://schemas.microsoft.com/office/powerpoint/2010/main" val="209729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B029-68D9-F61D-2F80-3CCDE50093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4613BB-ED10-1CD5-9765-3DE76E59B544}"/>
              </a:ext>
            </a:extLst>
          </p:cNvPr>
          <p:cNvSpPr>
            <a:spLocks noGrp="1"/>
          </p:cNvSpPr>
          <p:nvPr>
            <p:ph type="sldNum" sz="quarter" idx="4"/>
          </p:nvPr>
        </p:nvSpPr>
        <p:spPr/>
        <p:txBody>
          <a:bodyPr/>
          <a:lstStyle/>
          <a:p>
            <a:pPr defTabSz="685800"/>
            <a:fld id="{489F9553-C816-6842-8939-EE75ECF7EB2B}" type="slidenum">
              <a:rPr lang="en-US">
                <a:solidFill>
                  <a:srgbClr val="000000">
                    <a:lumMod val="60000"/>
                    <a:lumOff val="40000"/>
                  </a:srgbClr>
                </a:solidFill>
              </a:rPr>
              <a:pPr defTabSz="685800"/>
              <a:t>16</a:t>
            </a:fld>
            <a:endParaRPr lang="en-US">
              <a:solidFill>
                <a:srgbClr val="000000">
                  <a:lumMod val="60000"/>
                  <a:lumOff val="40000"/>
                </a:srgbClr>
              </a:solidFill>
            </a:endParaRPr>
          </a:p>
        </p:txBody>
      </p:sp>
      <p:graphicFrame>
        <p:nvGraphicFramePr>
          <p:cNvPr id="7" name="Table 7">
            <a:extLst>
              <a:ext uri="{FF2B5EF4-FFF2-40B4-BE49-F238E27FC236}">
                <a16:creationId xmlns:a16="http://schemas.microsoft.com/office/drawing/2014/main" id="{1B57E96B-D7C9-76EE-0D52-29672ED4AE5C}"/>
              </a:ext>
            </a:extLst>
          </p:cNvPr>
          <p:cNvGraphicFramePr>
            <a:graphicFrameLocks noGrp="1"/>
          </p:cNvGraphicFramePr>
          <p:nvPr/>
        </p:nvGraphicFramePr>
        <p:xfrm>
          <a:off x="445274" y="282283"/>
          <a:ext cx="8253454" cy="4578935"/>
        </p:xfrm>
        <a:graphic>
          <a:graphicData uri="http://schemas.openxmlformats.org/drawingml/2006/table">
            <a:tbl>
              <a:tblPr firstRow="1" bandRow="1">
                <a:tableStyleId>{69CF1AB2-1976-4502-BF36-3FF5EA218861}</a:tableStyleId>
              </a:tblPr>
              <a:tblGrid>
                <a:gridCol w="3678551">
                  <a:extLst>
                    <a:ext uri="{9D8B030D-6E8A-4147-A177-3AD203B41FA5}">
                      <a16:colId xmlns:a16="http://schemas.microsoft.com/office/drawing/2014/main" val="2767703765"/>
                    </a:ext>
                  </a:extLst>
                </a:gridCol>
                <a:gridCol w="4574903">
                  <a:extLst>
                    <a:ext uri="{9D8B030D-6E8A-4147-A177-3AD203B41FA5}">
                      <a16:colId xmlns:a16="http://schemas.microsoft.com/office/drawing/2014/main" val="3176060193"/>
                    </a:ext>
                  </a:extLst>
                </a:gridCol>
              </a:tblGrid>
              <a:tr h="777240">
                <a:tc>
                  <a:txBody>
                    <a:bodyPr/>
                    <a:lstStyle/>
                    <a:p>
                      <a:pPr algn="ctr"/>
                      <a:r>
                        <a:rPr lang="en-US" sz="1900" b="1" dirty="0"/>
                        <a:t>                 </a:t>
                      </a:r>
                      <a:r>
                        <a:rPr lang="en-US" sz="1900" b="1" u="sng" dirty="0">
                          <a:solidFill>
                            <a:srgbClr val="6E2585"/>
                          </a:solidFill>
                        </a:rPr>
                        <a:t>I</a:t>
                      </a:r>
                      <a:r>
                        <a:rPr lang="en-US" sz="1900" b="1" dirty="0">
                          <a:solidFill>
                            <a:srgbClr val="6E2585"/>
                          </a:solidFill>
                        </a:rPr>
                        <a:t>NTRODUCTION</a:t>
                      </a:r>
                    </a:p>
                  </a:txBody>
                  <a:tcPr anchor="ctr"/>
                </a:tc>
                <a:tc>
                  <a:txBody>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500" b="0" dirty="0">
                          <a:solidFill>
                            <a:srgbClr val="6E2585"/>
                          </a:solidFill>
                        </a:rPr>
                        <a:t>…is an </a:t>
                      </a:r>
                      <a:r>
                        <a:rPr lang="en-US" sz="1500" b="1" dirty="0">
                          <a:solidFill>
                            <a:srgbClr val="6E2585"/>
                          </a:solidFill>
                        </a:rPr>
                        <a:t>establishment of trust</a:t>
                      </a:r>
                      <a:r>
                        <a:rPr lang="en-US" sz="1500" b="0" dirty="0">
                          <a:solidFill>
                            <a:srgbClr val="6E2585"/>
                          </a:solidFill>
                        </a:rPr>
                        <a:t> by using welcoming words, friendly gestures, creating familiarity, and showing a desire to help.</a:t>
                      </a:r>
                      <a:endParaRPr lang="en-US" sz="1100" b="0" dirty="0">
                        <a:solidFill>
                          <a:srgbClr val="6E2585"/>
                        </a:solidFill>
                      </a:endParaRPr>
                    </a:p>
                  </a:txBody>
                  <a:tcPr anchor="ctr"/>
                </a:tc>
                <a:extLst>
                  <a:ext uri="{0D108BD9-81ED-4DB2-BD59-A6C34878D82A}">
                    <a16:rowId xmlns:a16="http://schemas.microsoft.com/office/drawing/2014/main" val="4226638205"/>
                  </a:ext>
                </a:extLst>
              </a:tr>
              <a:tr h="1005840">
                <a:tc>
                  <a:txBody>
                    <a:bodyPr/>
                    <a:lstStyle/>
                    <a:p>
                      <a:pPr marL="4119245" indent="-4119245" algn="ctr"/>
                      <a:r>
                        <a:rPr lang="en-US" sz="1500" b="1">
                          <a:solidFill>
                            <a:srgbClr val="6E2585"/>
                          </a:solidFill>
                        </a:rPr>
                        <a:t>                  </a:t>
                      </a:r>
                      <a:r>
                        <a:rPr lang="en-US" sz="1900" b="1" u="sng">
                          <a:solidFill>
                            <a:srgbClr val="6E2585"/>
                          </a:solidFill>
                        </a:rPr>
                        <a:t>C</a:t>
                      </a:r>
                      <a:r>
                        <a:rPr lang="en-US" sz="1900" b="1">
                          <a:solidFill>
                            <a:srgbClr val="6E2585"/>
                          </a:solidFill>
                        </a:rPr>
                        <a:t>ONNECT</a:t>
                      </a:r>
                      <a:endParaRPr lang="en-US" sz="1500" b="0">
                        <a:solidFill>
                          <a:srgbClr val="6E2585"/>
                        </a:solidFill>
                      </a:endParaRPr>
                    </a:p>
                  </a:txBody>
                  <a:tcPr anchor="ctr"/>
                </a:tc>
                <a:tc>
                  <a:txBody>
                    <a:bodyPr/>
                    <a:lstStyle/>
                    <a:p>
                      <a:pPr marL="0" indent="0" algn="l"/>
                      <a:r>
                        <a:rPr lang="en-US" sz="1500" b="0" dirty="0">
                          <a:solidFill>
                            <a:srgbClr val="6E2585"/>
                          </a:solidFill>
                        </a:rPr>
                        <a:t>…is a </a:t>
                      </a:r>
                      <a:r>
                        <a:rPr lang="en-US" sz="1500" b="1" dirty="0">
                          <a:solidFill>
                            <a:srgbClr val="6E2585"/>
                          </a:solidFill>
                        </a:rPr>
                        <a:t>focus on our shared humanity, curiosity, and compassion. </a:t>
                      </a:r>
                      <a:r>
                        <a:rPr lang="en-US" sz="1500" b="0" kern="1200" dirty="0">
                          <a:solidFill>
                            <a:srgbClr val="6E2585"/>
                          </a:solidFill>
                          <a:latin typeface="+mn-lt"/>
                          <a:ea typeface="+mn-ea"/>
                          <a:cs typeface="+mn-cs"/>
                        </a:rPr>
                        <a:t>Connection </a:t>
                      </a:r>
                      <a:r>
                        <a:rPr lang="en-US" sz="1500" b="0" kern="1200" noProof="0" dirty="0">
                          <a:solidFill>
                            <a:srgbClr val="6E2585"/>
                          </a:solidFill>
                          <a:latin typeface="+mn-lt"/>
                          <a:ea typeface="+mn-ea"/>
                          <a:cs typeface="+mn-cs"/>
                        </a:rPr>
                        <a:t>is providing a space where people can feel like they are a part of something big together, not “us vs. Them” - A partnership. </a:t>
                      </a:r>
                      <a:endParaRPr lang="en-US" sz="1500" b="0" kern="1200" dirty="0">
                        <a:solidFill>
                          <a:srgbClr val="6E2585"/>
                        </a:solidFill>
                        <a:latin typeface="+mn-lt"/>
                        <a:ea typeface="+mn-ea"/>
                        <a:cs typeface="+mn-cs"/>
                      </a:endParaRPr>
                    </a:p>
                  </a:txBody>
                  <a:tcPr anchor="ctr"/>
                </a:tc>
                <a:extLst>
                  <a:ext uri="{0D108BD9-81ED-4DB2-BD59-A6C34878D82A}">
                    <a16:rowId xmlns:a16="http://schemas.microsoft.com/office/drawing/2014/main" val="2041764161"/>
                  </a:ext>
                </a:extLst>
              </a:tr>
              <a:tr h="1005840">
                <a:tc>
                  <a:txBody>
                    <a:bodyPr/>
                    <a:lstStyle/>
                    <a:p>
                      <a:pPr marL="4119245" indent="-4119245" algn="ctr"/>
                      <a:r>
                        <a:rPr lang="en-US" sz="1900" b="1" dirty="0">
                          <a:solidFill>
                            <a:srgbClr val="6E2585"/>
                          </a:solidFill>
                        </a:rPr>
                        <a:t>                  </a:t>
                      </a:r>
                      <a:r>
                        <a:rPr lang="en-US" sz="1900" b="1" u="sng" dirty="0">
                          <a:solidFill>
                            <a:srgbClr val="6E2585"/>
                          </a:solidFill>
                        </a:rPr>
                        <a:t>A</a:t>
                      </a:r>
                      <a:r>
                        <a:rPr lang="en-US" sz="1900" b="1" dirty="0">
                          <a:solidFill>
                            <a:srgbClr val="6E2585"/>
                          </a:solidFill>
                        </a:rPr>
                        <a:t>SK FOR PERMISSION</a:t>
                      </a:r>
                      <a:endParaRPr lang="en-US" sz="1900" b="0" dirty="0">
                        <a:solidFill>
                          <a:srgbClr val="6E2585"/>
                        </a:solidFill>
                      </a:endParaRPr>
                    </a:p>
                  </a:txBody>
                  <a:tcPr anchor="ctr"/>
                </a:tc>
                <a:tc>
                  <a:txBody>
                    <a:bodyPr/>
                    <a:lstStyle/>
                    <a:p>
                      <a:pPr marL="0" indent="0" algn="l"/>
                      <a:r>
                        <a:rPr lang="en-US" sz="1500" b="0" dirty="0">
                          <a:solidFill>
                            <a:srgbClr val="6E2585"/>
                          </a:solidFill>
                        </a:rPr>
                        <a:t>…is a </a:t>
                      </a:r>
                      <a:r>
                        <a:rPr lang="en-US" sz="1500" b="1" dirty="0">
                          <a:solidFill>
                            <a:srgbClr val="6E2585"/>
                          </a:solidFill>
                        </a:rPr>
                        <a:t>minute-by-minute inclusion practice</a:t>
                      </a:r>
                      <a:r>
                        <a:rPr lang="en-US" sz="1500" b="0" dirty="0">
                          <a:solidFill>
                            <a:srgbClr val="6E2585"/>
                          </a:solidFill>
                        </a:rPr>
                        <a:t> that empowers and encourages those we are communicating </a:t>
                      </a:r>
                      <a:r>
                        <a:rPr lang="en-US" sz="1500" b="0" kern="1200" dirty="0">
                          <a:solidFill>
                            <a:srgbClr val="6E2585"/>
                          </a:solidFill>
                          <a:latin typeface="+mn-lt"/>
                          <a:ea typeface="+mn-ea"/>
                          <a:cs typeface="+mn-cs"/>
                        </a:rPr>
                        <a:t>with to be fully aware, involved, and present in the interaction.</a:t>
                      </a:r>
                    </a:p>
                  </a:txBody>
                  <a:tcPr anchor="ctr"/>
                </a:tc>
                <a:extLst>
                  <a:ext uri="{0D108BD9-81ED-4DB2-BD59-A6C34878D82A}">
                    <a16:rowId xmlns:a16="http://schemas.microsoft.com/office/drawing/2014/main" val="2462173166"/>
                  </a:ext>
                </a:extLst>
              </a:tr>
              <a:tr h="1005840">
                <a:tc>
                  <a:txBody>
                    <a:bodyPr/>
                    <a:lstStyle/>
                    <a:p>
                      <a:pPr marL="4119245" indent="-4119245" algn="ctr"/>
                      <a:r>
                        <a:rPr lang="en-US" sz="1900" b="1">
                          <a:solidFill>
                            <a:srgbClr val="6E2585"/>
                          </a:solidFill>
                        </a:rPr>
                        <a:t>                  </a:t>
                      </a:r>
                      <a:r>
                        <a:rPr lang="en-US" sz="1900" b="1" u="sng">
                          <a:solidFill>
                            <a:srgbClr val="6E2585"/>
                          </a:solidFill>
                        </a:rPr>
                        <a:t>R</a:t>
                      </a:r>
                      <a:r>
                        <a:rPr lang="en-US" sz="1900" b="1">
                          <a:solidFill>
                            <a:srgbClr val="6E2585"/>
                          </a:solidFill>
                        </a:rPr>
                        <a:t>EDUCE ANXIETY</a:t>
                      </a:r>
                      <a:endParaRPr lang="en-US" sz="1900" b="0">
                        <a:solidFill>
                          <a:srgbClr val="6E2585"/>
                        </a:solidFill>
                      </a:endParaRPr>
                    </a:p>
                  </a:txBody>
                  <a:tcPr anchor="ctr"/>
                </a:tc>
                <a:tc>
                  <a:txBody>
                    <a:bodyPr/>
                    <a:lstStyle/>
                    <a:p>
                      <a:pPr marL="0" indent="0" algn="l"/>
                      <a:r>
                        <a:rPr lang="en-US" sz="1500" b="0" dirty="0">
                          <a:solidFill>
                            <a:srgbClr val="6E2585"/>
                          </a:solidFill>
                        </a:rPr>
                        <a:t>…is a constant and conscious choice to interact with others in a way that </a:t>
                      </a:r>
                      <a:r>
                        <a:rPr lang="en-US" sz="1500" b="1" dirty="0">
                          <a:solidFill>
                            <a:srgbClr val="6E2585"/>
                          </a:solidFill>
                        </a:rPr>
                        <a:t>reduces feelings of tension, worried thoughts</a:t>
                      </a:r>
                      <a:r>
                        <a:rPr lang="en-US" sz="1500" b="0" dirty="0">
                          <a:solidFill>
                            <a:srgbClr val="6E2585"/>
                          </a:solidFill>
                        </a:rPr>
                        <a:t> – compassionately cheering up, or calming down, those around us. Building confidence. </a:t>
                      </a:r>
                    </a:p>
                  </a:txBody>
                  <a:tcPr anchor="ctr"/>
                </a:tc>
                <a:extLst>
                  <a:ext uri="{0D108BD9-81ED-4DB2-BD59-A6C34878D82A}">
                    <a16:rowId xmlns:a16="http://schemas.microsoft.com/office/drawing/2014/main" val="3575983150"/>
                  </a:ext>
                </a:extLst>
              </a:tr>
              <a:tr h="784175">
                <a:tc>
                  <a:txBody>
                    <a:bodyPr/>
                    <a:lstStyle/>
                    <a:p>
                      <a:pPr marL="4119245" indent="-4119245" algn="ctr"/>
                      <a:r>
                        <a:rPr lang="en-US" sz="1900" b="1">
                          <a:solidFill>
                            <a:srgbClr val="6E2585"/>
                          </a:solidFill>
                        </a:rPr>
                        <a:t>                  </a:t>
                      </a:r>
                      <a:r>
                        <a:rPr lang="en-US" sz="1900" b="1" u="sng">
                          <a:solidFill>
                            <a:srgbClr val="6E2585"/>
                          </a:solidFill>
                        </a:rPr>
                        <a:t>E</a:t>
                      </a:r>
                      <a:r>
                        <a:rPr lang="en-US" sz="1900" b="1">
                          <a:solidFill>
                            <a:srgbClr val="6E2585"/>
                          </a:solidFill>
                        </a:rPr>
                        <a:t>XIT WITH REVERENCE</a:t>
                      </a:r>
                      <a:endParaRPr lang="en-US" sz="1900" b="0">
                        <a:solidFill>
                          <a:srgbClr val="6E2585"/>
                        </a:solidFill>
                      </a:endParaRPr>
                    </a:p>
                  </a:txBody>
                  <a:tcPr anchor="ctr"/>
                </a:tc>
                <a:tc>
                  <a:txBody>
                    <a:bodyPr/>
                    <a:lstStyle/>
                    <a:p>
                      <a:pPr marL="0" indent="0" algn="l"/>
                      <a:r>
                        <a:rPr lang="en-US" sz="1500" b="0" dirty="0">
                          <a:solidFill>
                            <a:srgbClr val="6E2585"/>
                          </a:solidFill>
                        </a:rPr>
                        <a:t>…is </a:t>
                      </a:r>
                      <a:r>
                        <a:rPr lang="en-US" sz="1500" b="1" dirty="0">
                          <a:solidFill>
                            <a:srgbClr val="6E2585"/>
                          </a:solidFill>
                        </a:rPr>
                        <a:t>re-creating a meaningful connection</a:t>
                      </a:r>
                      <a:r>
                        <a:rPr lang="en-US" sz="1500" b="0" dirty="0">
                          <a:solidFill>
                            <a:srgbClr val="6E2585"/>
                          </a:solidFill>
                        </a:rPr>
                        <a:t> as the interaction draws to a close through sacred acts like respect, humility, empathy, and kindness.  </a:t>
                      </a:r>
                    </a:p>
                  </a:txBody>
                  <a:tcPr anchor="ctr"/>
                </a:tc>
                <a:extLst>
                  <a:ext uri="{0D108BD9-81ED-4DB2-BD59-A6C34878D82A}">
                    <a16:rowId xmlns:a16="http://schemas.microsoft.com/office/drawing/2014/main" val="3682834297"/>
                  </a:ext>
                </a:extLst>
              </a:tr>
            </a:tbl>
          </a:graphicData>
        </a:graphic>
      </p:graphicFrame>
      <p:sp>
        <p:nvSpPr>
          <p:cNvPr id="6" name="Title 5">
            <a:extLst>
              <a:ext uri="{FF2B5EF4-FFF2-40B4-BE49-F238E27FC236}">
                <a16:creationId xmlns:a16="http://schemas.microsoft.com/office/drawing/2014/main" id="{A789A74D-EEB5-80FF-1EEF-5594509CF11F}"/>
              </a:ext>
            </a:extLst>
          </p:cNvPr>
          <p:cNvSpPr>
            <a:spLocks noGrp="1"/>
          </p:cNvSpPr>
          <p:nvPr>
            <p:ph type="title"/>
          </p:nvPr>
        </p:nvSpPr>
        <p:spPr>
          <a:xfrm>
            <a:off x="445273" y="122465"/>
            <a:ext cx="1146762" cy="4983708"/>
          </a:xfrm>
          <a:solidFill>
            <a:srgbClr val="6E2585"/>
          </a:solidFill>
          <a:ln>
            <a:solidFill>
              <a:schemeClr val="accent1"/>
            </a:solidFill>
          </a:ln>
        </p:spPr>
        <p:txBody>
          <a:bodyPr vert="wordArtVert">
            <a:scene3d>
              <a:camera prst="orthographicFront"/>
              <a:lightRig rig="soft" dir="t">
                <a:rot lat="0" lon="0" rev="15600000"/>
              </a:lightRig>
            </a:scene3d>
            <a:sp3d extrusionH="57150" prstMaterial="softEdge">
              <a:bevelT w="25400" h="38100"/>
            </a:sp3d>
          </a:bodyPr>
          <a:lstStyle/>
          <a:p>
            <a:pPr algn="ctr"/>
            <a:r>
              <a:rPr lang="en-US" sz="4400" b="1" dirty="0">
                <a:ln/>
                <a:solidFill>
                  <a:srgbClr val="99D156"/>
                </a:solidFill>
              </a:rPr>
              <a:t>ICARE</a:t>
            </a:r>
          </a:p>
        </p:txBody>
      </p:sp>
    </p:spTree>
    <p:extLst>
      <p:ext uri="{BB962C8B-B14F-4D97-AF65-F5344CB8AC3E}">
        <p14:creationId xmlns:p14="http://schemas.microsoft.com/office/powerpoint/2010/main" val="368351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C8F42-392F-299B-10C3-A5DE0FDB213B}"/>
              </a:ext>
            </a:extLst>
          </p:cNvPr>
          <p:cNvSpPr>
            <a:spLocks noGrp="1"/>
          </p:cNvSpPr>
          <p:nvPr>
            <p:ph type="sldNum" sz="quarter" idx="12"/>
          </p:nvPr>
        </p:nvSpPr>
        <p:spPr/>
        <p:txBody>
          <a:bodyPr/>
          <a:lstStyle/>
          <a:p>
            <a:fld id="{1DD94B5B-D30F-4545-8249-7FFD9D2FA383}" type="slidenum">
              <a:rPr lang="en-US" smtClean="0"/>
              <a:t>17</a:t>
            </a:fld>
            <a:endParaRPr lang="en-US"/>
          </a:p>
        </p:txBody>
      </p:sp>
      <p:graphicFrame>
        <p:nvGraphicFramePr>
          <p:cNvPr id="16" name="Content Placeholder 15">
            <a:extLst>
              <a:ext uri="{FF2B5EF4-FFF2-40B4-BE49-F238E27FC236}">
                <a16:creationId xmlns:a16="http://schemas.microsoft.com/office/drawing/2014/main" id="{4C5BED97-39DE-4978-D5D2-E0BA167456B4}"/>
              </a:ext>
            </a:extLst>
          </p:cNvPr>
          <p:cNvGraphicFramePr>
            <a:graphicFrameLocks noGrp="1"/>
          </p:cNvGraphicFramePr>
          <p:nvPr>
            <p:ph idx="1"/>
          </p:nvPr>
        </p:nvGraphicFramePr>
        <p:xfrm>
          <a:off x="397042" y="721896"/>
          <a:ext cx="8116281" cy="4042609"/>
        </p:xfrm>
        <a:graphic>
          <a:graphicData uri="http://schemas.openxmlformats.org/drawingml/2006/table">
            <a:tbl>
              <a:tblPr/>
              <a:tblGrid>
                <a:gridCol w="968487">
                  <a:extLst>
                    <a:ext uri="{9D8B030D-6E8A-4147-A177-3AD203B41FA5}">
                      <a16:colId xmlns:a16="http://schemas.microsoft.com/office/drawing/2014/main" val="1485437496"/>
                    </a:ext>
                  </a:extLst>
                </a:gridCol>
                <a:gridCol w="2265179">
                  <a:extLst>
                    <a:ext uri="{9D8B030D-6E8A-4147-A177-3AD203B41FA5}">
                      <a16:colId xmlns:a16="http://schemas.microsoft.com/office/drawing/2014/main" val="4219686665"/>
                    </a:ext>
                  </a:extLst>
                </a:gridCol>
                <a:gridCol w="2474259">
                  <a:extLst>
                    <a:ext uri="{9D8B030D-6E8A-4147-A177-3AD203B41FA5}">
                      <a16:colId xmlns:a16="http://schemas.microsoft.com/office/drawing/2014/main" val="1688638"/>
                    </a:ext>
                  </a:extLst>
                </a:gridCol>
                <a:gridCol w="2408356">
                  <a:extLst>
                    <a:ext uri="{9D8B030D-6E8A-4147-A177-3AD203B41FA5}">
                      <a16:colId xmlns:a16="http://schemas.microsoft.com/office/drawing/2014/main" val="1241308886"/>
                    </a:ext>
                  </a:extLst>
                </a:gridCol>
              </a:tblGrid>
              <a:tr h="543568">
                <a:tc rowSpan="2">
                  <a:txBody>
                    <a:bodyPr/>
                    <a:lstStyle/>
                    <a:p>
                      <a:pPr algn="ctr" fontAlgn="ctr"/>
                      <a:r>
                        <a:rPr lang="en-US" sz="3300" b="1" i="0" u="sng" strike="noStrike">
                          <a:solidFill>
                            <a:srgbClr val="782C87"/>
                          </a:solidFill>
                          <a:effectLst/>
                          <a:latin typeface="Calibri" panose="020F0502020204030204" pitchFamily="34" charset="0"/>
                        </a:rPr>
                        <a:t>I</a:t>
                      </a:r>
                    </a:p>
                    <a:p>
                      <a:pPr algn="ctr" fontAlgn="ctr"/>
                      <a:r>
                        <a:rPr lang="en-US" sz="2700" b="1" i="0" u="none" strike="noStrike">
                          <a:solidFill>
                            <a:schemeClr val="bg1"/>
                          </a:solidFill>
                          <a:effectLst/>
                          <a:latin typeface="Calibri" panose="020F0502020204030204" pitchFamily="34" charset="0"/>
                        </a:rPr>
                        <a:t>N</a:t>
                      </a:r>
                    </a:p>
                    <a:p>
                      <a:pPr algn="ctr" fontAlgn="ctr"/>
                      <a:r>
                        <a:rPr lang="en-US" sz="2700" b="1" i="0" u="none" strike="noStrike">
                          <a:solidFill>
                            <a:schemeClr val="bg1"/>
                          </a:solidFill>
                          <a:effectLst/>
                          <a:latin typeface="Calibri" panose="020F0502020204030204" pitchFamily="34" charset="0"/>
                        </a:rPr>
                        <a:t>T</a:t>
                      </a:r>
                    </a:p>
                    <a:p>
                      <a:pPr algn="ctr" fontAlgn="ctr"/>
                      <a:r>
                        <a:rPr lang="en-US" sz="2700" b="1" i="0" u="none" strike="noStrike">
                          <a:solidFill>
                            <a:schemeClr val="bg1"/>
                          </a:solidFill>
                          <a:effectLst/>
                          <a:latin typeface="Calibri" panose="020F0502020204030204" pitchFamily="34" charset="0"/>
                        </a:rPr>
                        <a:t>R</a:t>
                      </a:r>
                    </a:p>
                    <a:p>
                      <a:pPr algn="ctr" fontAlgn="ctr"/>
                      <a:r>
                        <a:rPr lang="en-US" sz="2700" b="1" i="0" u="none" strike="noStrike">
                          <a:solidFill>
                            <a:schemeClr val="bg1"/>
                          </a:solidFill>
                          <a:effectLst/>
                          <a:latin typeface="Calibri" panose="020F0502020204030204" pitchFamily="34" charset="0"/>
                        </a:rPr>
                        <a:t>O</a:t>
                      </a:r>
                    </a:p>
                    <a:p>
                      <a:pPr algn="ctr" fontAlgn="ctr"/>
                      <a:r>
                        <a:rPr lang="en-US" sz="2700" b="1" i="0" u="none" strike="noStrike">
                          <a:solidFill>
                            <a:schemeClr val="bg1"/>
                          </a:solidFill>
                          <a:effectLst/>
                          <a:latin typeface="Calibri" panose="020F0502020204030204" pitchFamily="34" charset="0"/>
                        </a:rPr>
                        <a:t>D</a:t>
                      </a:r>
                    </a:p>
                    <a:p>
                      <a:pPr algn="ctr" fontAlgn="ctr"/>
                      <a:r>
                        <a:rPr lang="en-US" sz="2700" b="1" i="0" u="none" strike="noStrike">
                          <a:solidFill>
                            <a:schemeClr val="bg1"/>
                          </a:solidFill>
                          <a:effectLst/>
                          <a:latin typeface="Calibri" panose="020F0502020204030204" pitchFamily="34" charset="0"/>
                        </a:rPr>
                        <a:t>U</a:t>
                      </a:r>
                    </a:p>
                    <a:p>
                      <a:pPr algn="ctr" fontAlgn="ctr"/>
                      <a:r>
                        <a:rPr lang="en-US" sz="2700" b="1" i="0" u="none" strike="noStrike">
                          <a:solidFill>
                            <a:schemeClr val="bg1"/>
                          </a:solidFill>
                          <a:effectLst/>
                          <a:latin typeface="Calibri" panose="020F0502020204030204" pitchFamily="34" charset="0"/>
                        </a:rPr>
                        <a:t>C</a:t>
                      </a:r>
                    </a:p>
                    <a:p>
                      <a:pPr algn="ctr" fontAlgn="ctr"/>
                      <a:r>
                        <a:rPr lang="en-US" sz="2700" b="1" i="0" u="none" strike="noStrike">
                          <a:solidFill>
                            <a:schemeClr val="bg1"/>
                          </a:solidFill>
                          <a:effectLst/>
                          <a:latin typeface="Calibri" panose="020F0502020204030204" pitchFamily="34" charset="0"/>
                        </a:rPr>
                        <a:t>E</a:t>
                      </a:r>
                      <a:endParaRPr lang="en-US" sz="24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w="12700" cmpd="sng">
                      <a:noFill/>
                      <a:prstDash val="solid"/>
                    </a:lnB>
                    <a:lnTlToBr w="12700" cmpd="sng">
                      <a:noFill/>
                      <a:prstDash val="solid"/>
                    </a:lnTlToBr>
                    <a:lnBlToTr w="12700" cmpd="sng">
                      <a:noFill/>
                      <a:prstDash val="solid"/>
                    </a:lnBlToTr>
                    <a:solidFill>
                      <a:srgbClr val="A9D08E"/>
                    </a:solidFill>
                  </a:tcPr>
                </a:tc>
                <a:tc>
                  <a:txBody>
                    <a:bodyPr/>
                    <a:lstStyle/>
                    <a:p>
                      <a:pPr algn="ctr" fontAlgn="ctr"/>
                      <a:r>
                        <a:rPr lang="en-US" sz="1900" b="1" i="1" u="none" strike="noStrike">
                          <a:solidFill>
                            <a:schemeClr val="bg1"/>
                          </a:solidFill>
                          <a:effectLst/>
                          <a:latin typeface="Calibri" panose="020F0502020204030204" pitchFamily="34" charset="0"/>
                        </a:rPr>
                        <a:t>Looks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1" u="none" strike="noStrike">
                          <a:solidFill>
                            <a:schemeClr val="bg1"/>
                          </a:solidFill>
                          <a:effectLst/>
                          <a:latin typeface="Calibri" panose="020F0502020204030204" pitchFamily="34" charset="0"/>
                        </a:rPr>
                        <a:t>Sounds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0" u="none" strike="noStrike">
                          <a:solidFill>
                            <a:srgbClr val="782C87"/>
                          </a:solidFill>
                          <a:effectLst/>
                          <a:latin typeface="Calibri" panose="020F0502020204030204" pitchFamily="34" charset="0"/>
                        </a:rPr>
                        <a:t>Try to Avoid</a:t>
                      </a: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329554959"/>
                  </a:ext>
                </a:extLst>
              </a:tr>
              <a:tr h="3499041">
                <a:tc vMerge="1">
                  <a:txBody>
                    <a:bodyPr/>
                    <a:lstStyle/>
                    <a:p>
                      <a:pPr algn="ctr" fontAlgn="ctr"/>
                      <a:r>
                        <a:rPr lang="en-US" sz="1400" b="1" i="0" u="none" strike="noStrike">
                          <a:solidFill>
                            <a:schemeClr val="bg1"/>
                          </a:solidFill>
                          <a:effectLst/>
                          <a:latin typeface="Calibri" panose="020F0502020204030204" pitchFamily="34" charset="0"/>
                        </a:rPr>
                        <a:t>I</a:t>
                      </a:r>
                    </a:p>
                    <a:p>
                      <a:pPr algn="ctr" fontAlgn="ctr"/>
                      <a:r>
                        <a:rPr lang="en-US" sz="1400" b="1" i="0" u="none" strike="noStrike">
                          <a:solidFill>
                            <a:schemeClr val="bg1"/>
                          </a:solidFill>
                          <a:effectLst/>
                          <a:latin typeface="Calibri" panose="020F0502020204030204" pitchFamily="34" charset="0"/>
                        </a:rPr>
                        <a:t>N</a:t>
                      </a:r>
                    </a:p>
                    <a:p>
                      <a:pPr algn="ctr" fontAlgn="ctr"/>
                      <a:r>
                        <a:rPr lang="en-US" sz="1400" b="1" i="0" u="none" strike="noStrike">
                          <a:solidFill>
                            <a:schemeClr val="bg1"/>
                          </a:solidFill>
                          <a:effectLst/>
                          <a:latin typeface="Calibri" panose="020F0502020204030204" pitchFamily="34" charset="0"/>
                        </a:rPr>
                        <a:t>T</a:t>
                      </a:r>
                    </a:p>
                    <a:p>
                      <a:pPr algn="ctr" fontAlgn="ctr"/>
                      <a:r>
                        <a:rPr lang="en-US" sz="1400" b="1" i="0" u="none" strike="noStrike">
                          <a:solidFill>
                            <a:schemeClr val="bg1"/>
                          </a:solidFill>
                          <a:effectLst/>
                          <a:latin typeface="Calibri" panose="020F0502020204030204" pitchFamily="34" charset="0"/>
                        </a:rPr>
                        <a:t>R</a:t>
                      </a:r>
                    </a:p>
                    <a:p>
                      <a:pPr algn="ctr" fontAlgn="ctr"/>
                      <a:r>
                        <a:rPr lang="en-US" sz="1400" b="1" i="0" u="none" strike="noStrike">
                          <a:solidFill>
                            <a:schemeClr val="bg1"/>
                          </a:solidFill>
                          <a:effectLst/>
                          <a:latin typeface="Calibri" panose="020F0502020204030204" pitchFamily="34" charset="0"/>
                        </a:rPr>
                        <a:t>O</a:t>
                      </a:r>
                    </a:p>
                    <a:p>
                      <a:pPr algn="ctr" fontAlgn="ctr"/>
                      <a:r>
                        <a:rPr lang="en-US" sz="1400" b="1" i="0" u="none" strike="noStrike">
                          <a:solidFill>
                            <a:schemeClr val="bg1"/>
                          </a:solidFill>
                          <a:effectLst/>
                          <a:latin typeface="Calibri" panose="020F0502020204030204" pitchFamily="34" charset="0"/>
                        </a:rPr>
                        <a:t>D</a:t>
                      </a:r>
                    </a:p>
                    <a:p>
                      <a:pPr algn="ctr" fontAlgn="ctr"/>
                      <a:r>
                        <a:rPr lang="en-US" sz="1400" b="1" i="0" u="none" strike="noStrike">
                          <a:solidFill>
                            <a:schemeClr val="bg1"/>
                          </a:solidFill>
                          <a:effectLst/>
                          <a:latin typeface="Calibri" panose="020F0502020204030204" pitchFamily="34" charset="0"/>
                        </a:rPr>
                        <a:t>U</a:t>
                      </a:r>
                    </a:p>
                    <a:p>
                      <a:pPr algn="ctr" fontAlgn="ctr"/>
                      <a:r>
                        <a:rPr lang="en-US" sz="1400" b="1" i="0" u="none" strike="noStrike">
                          <a:solidFill>
                            <a:schemeClr val="bg1"/>
                          </a:solidFill>
                          <a:effectLst/>
                          <a:latin typeface="Calibri" panose="020F0502020204030204" pitchFamily="34" charset="0"/>
                        </a:rPr>
                        <a:t>C</a:t>
                      </a:r>
                    </a:p>
                    <a:p>
                      <a:pPr algn="ctr" fontAlgn="ctr"/>
                      <a:r>
                        <a:rPr lang="en-US" sz="1400" b="1" i="0" u="none" strike="noStrike">
                          <a:solidFill>
                            <a:schemeClr val="bg1"/>
                          </a:solidFill>
                          <a:effectLst/>
                          <a:latin typeface="Calibri" panose="020F0502020204030204" pitchFamily="34" charset="0"/>
                        </a:rPr>
                        <a:t>E</a:t>
                      </a:r>
                      <a:br>
                        <a:rPr lang="en-US" sz="1400" b="1" i="0" u="none" strike="noStrike">
                          <a:solidFill>
                            <a:schemeClr val="bg1"/>
                          </a:solidFill>
                          <a:effectLst/>
                          <a:latin typeface="Calibri" panose="020F0502020204030204" pitchFamily="34" charset="0"/>
                        </a:rPr>
                      </a:br>
                      <a:br>
                        <a:rPr lang="en-US" sz="1400" b="1" i="1" u="none" strike="noStrike">
                          <a:solidFill>
                            <a:schemeClr val="bg1"/>
                          </a:solidFill>
                          <a:effectLst/>
                          <a:latin typeface="Calibri" panose="020F0502020204030204" pitchFamily="34" charset="0"/>
                        </a:rPr>
                      </a:br>
                      <a:endParaRPr lang="en-US" sz="1400" b="1" i="0" u="none" strike="noStrike">
                        <a:solidFill>
                          <a:schemeClr val="bg1"/>
                        </a:solidFill>
                        <a:effectLst/>
                        <a:latin typeface="Calibri" panose="020F0502020204030204" pitchFamily="34" charset="0"/>
                      </a:endParaRPr>
                    </a:p>
                  </a:txBody>
                  <a:tcPr marL="4763" marR="4763" marT="4763" anchor="ctr">
                    <a:lnL>
                      <a:noFill/>
                    </a:lnL>
                    <a:lnR>
                      <a:noFill/>
                    </a:lnR>
                    <a:lnT>
                      <a:noFill/>
                    </a:lnT>
                    <a:lnB>
                      <a:noFill/>
                    </a:lnB>
                    <a:lnTlToBr w="12700" cmpd="sng">
                      <a:noFill/>
                      <a:prstDash val="solid"/>
                    </a:lnTlToBr>
                    <a:lnBlToTr w="12700" cmpd="sng">
                      <a:noFill/>
                      <a:prstDash val="solid"/>
                    </a:lnBlToTr>
                    <a:solidFill>
                      <a:srgbClr val="A9D08E"/>
                    </a:solidFill>
                  </a:tcPr>
                </a:tc>
                <a:tc>
                  <a:txBody>
                    <a:bodyPr/>
                    <a:lstStyle/>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Making eye contact</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A Welcoming smile </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Friendly gestures</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Reading the Room</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Updating the whiteboard </a:t>
                      </a:r>
                      <a:r>
                        <a:rPr lang="en-US" sz="1500" b="0" i="1" u="none" strike="noStrike" dirty="0">
                          <a:solidFill>
                            <a:schemeClr val="tx1"/>
                          </a:solidFill>
                          <a:effectLst/>
                          <a:latin typeface="Calibri" panose="020F0502020204030204" pitchFamily="34" charset="0"/>
                        </a:rPr>
                        <a:t>(if applicable) </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ctr" fontAlgn="ctr"/>
                      <a:endParaRPr lang="en-US" sz="1600" b="0" i="0" u="none" strike="noStrike" dirty="0">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120650" marR="0" lvl="0" indent="0" algn="ctr" defTabSz="914341" rtl="0" eaLnBrk="1" fontAlgn="ctr" latinLnBrk="0" hangingPunct="1">
                        <a:lnSpc>
                          <a:spcPct val="100000"/>
                        </a:lnSpc>
                        <a:spcBef>
                          <a:spcPts val="0"/>
                        </a:spcBef>
                        <a:spcAft>
                          <a:spcPts val="0"/>
                        </a:spcAft>
                        <a:buClrTx/>
                        <a:buSzTx/>
                        <a:buFontTx/>
                        <a:buNone/>
                        <a:tabLst/>
                        <a:defRPr/>
                      </a:pPr>
                      <a:endParaRPr lang="en-US" sz="16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Calibri" panose="020F0502020204030204" pitchFamily="34" charset="0"/>
                        </a:rPr>
                        <a:t>An initial greeting</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6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Calibri" panose="020F0502020204030204" pitchFamily="34" charset="0"/>
                        </a:rPr>
                        <a:t>Announcing/Re-announcing yourself</a:t>
                      </a:r>
                    </a:p>
                    <a:p>
                      <a:pPr marL="457200" marR="0" lvl="0" indent="-22860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a:solidFill>
                            <a:schemeClr val="tx1"/>
                          </a:solidFill>
                          <a:effectLst/>
                          <a:latin typeface="Calibri" panose="020F0502020204030204" pitchFamily="34" charset="0"/>
                        </a:rPr>
                        <a:t>Your name</a:t>
                      </a:r>
                    </a:p>
                    <a:p>
                      <a:pPr marL="457200" marR="0" lvl="0" indent="-22860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a:solidFill>
                            <a:schemeClr val="tx1"/>
                          </a:solidFill>
                          <a:effectLst/>
                          <a:latin typeface="Calibri" panose="020F0502020204030204" pitchFamily="34" charset="0"/>
                        </a:rPr>
                        <a:t>Your role</a:t>
                      </a:r>
                    </a:p>
                    <a:p>
                      <a:pPr marL="457200" marR="0" lvl="0" indent="-22860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a:solidFill>
                            <a:schemeClr val="tx1"/>
                          </a:solidFill>
                          <a:effectLst/>
                          <a:latin typeface="Calibri" panose="020F0502020204030204" pitchFamily="34" charset="0"/>
                        </a:rPr>
                        <a:t>Your purpose</a:t>
                      </a:r>
                    </a:p>
                    <a:p>
                      <a:pPr algn="ctr" fontAlgn="ctr"/>
                      <a:endParaRPr lang="en-US" sz="1600" b="0" i="0" u="none" strike="noStrike">
                        <a:solidFill>
                          <a:schemeClr val="tx1"/>
                        </a:solidFill>
                        <a:effectLst/>
                        <a:latin typeface="Calibri" panose="020F0502020204030204" pitchFamily="34" charset="0"/>
                      </a:endParaRPr>
                    </a:p>
                    <a:p>
                      <a:pPr algn="l" fontAlgn="ctr"/>
                      <a:r>
                        <a:rPr lang="en-US" sz="1600" b="0" i="0" u="none" strike="noStrike">
                          <a:solidFill>
                            <a:schemeClr val="tx1"/>
                          </a:solidFill>
                          <a:effectLst/>
                          <a:latin typeface="Calibri" panose="020F0502020204030204" pitchFamily="34" charset="0"/>
                        </a:rPr>
                        <a:t>A tone of voice that conveys</a:t>
                      </a:r>
                    </a:p>
                    <a:p>
                      <a:pPr algn="l" fontAlgn="ctr"/>
                      <a:r>
                        <a:rPr lang="en-US" sz="1600" b="0" i="0" u="none" strike="noStrike">
                          <a:solidFill>
                            <a:schemeClr val="tx1"/>
                          </a:solidFill>
                          <a:effectLst/>
                          <a:latin typeface="Calibri" panose="020F0502020204030204" pitchFamily="34" charset="0"/>
                        </a:rPr>
                        <a:t> a desire to help</a:t>
                      </a:r>
                    </a:p>
                    <a:p>
                      <a:pPr algn="l" fontAlgn="ctr"/>
                      <a:endParaRPr lang="en-US" sz="1600" b="0" i="0" u="none" strike="noStrike">
                        <a:solidFill>
                          <a:schemeClr val="tx1"/>
                        </a:solidFill>
                        <a:effectLst/>
                        <a:latin typeface="Calibri" panose="020F0502020204030204" pitchFamily="34" charset="0"/>
                      </a:endParaRPr>
                    </a:p>
                    <a:p>
                      <a:pPr algn="l" fontAlgn="ctr"/>
                      <a:endParaRPr lang="en-US" sz="16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Slang words</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Asking for identifiers before greeting</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Over or Under-communicating</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r>
                        <a:rPr lang="en-US" sz="1600" b="0" i="0" u="none" strike="noStrike" dirty="0">
                          <a:solidFill>
                            <a:schemeClr val="tx1"/>
                          </a:solidFill>
                          <a:effectLst/>
                          <a:latin typeface="Calibri" panose="020F0502020204030204" pitchFamily="34" charset="0"/>
                        </a:rPr>
                        <a:t>Reactive or defensive tones or body language</a:t>
                      </a:r>
                    </a:p>
                    <a:p>
                      <a:pPr marL="120650" indent="0" algn="l" fontAlgn="ctr"/>
                      <a:endParaRPr lang="en-US" sz="1600" b="0" i="0" u="none" strike="noStrike" dirty="0">
                        <a:solidFill>
                          <a:schemeClr val="tx1"/>
                        </a:solidFill>
                        <a:effectLst/>
                        <a:latin typeface="Calibri" panose="020F0502020204030204" pitchFamily="34" charset="0"/>
                      </a:endParaRPr>
                    </a:p>
                    <a:p>
                      <a:pPr marL="120650" indent="0" algn="l" fontAlgn="ctr"/>
                      <a:endParaRPr lang="en-US" sz="1600" b="0" i="0" u="none" strike="noStrike" dirty="0">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solidFill>
                      <a:srgbClr val="E4F0DC"/>
                    </a:solidFill>
                  </a:tcPr>
                </a:tc>
                <a:extLst>
                  <a:ext uri="{0D108BD9-81ED-4DB2-BD59-A6C34878D82A}">
                    <a16:rowId xmlns:a16="http://schemas.microsoft.com/office/drawing/2014/main" val="937596702"/>
                  </a:ext>
                </a:extLst>
              </a:tr>
            </a:tbl>
          </a:graphicData>
        </a:graphic>
      </p:graphicFrame>
      <p:sp>
        <p:nvSpPr>
          <p:cNvPr id="6" name="TextBox 5">
            <a:extLst>
              <a:ext uri="{FF2B5EF4-FFF2-40B4-BE49-F238E27FC236}">
                <a16:creationId xmlns:a16="http://schemas.microsoft.com/office/drawing/2014/main" id="{897BE6C5-A4AE-A810-5AB1-D7A31BEF26E5}"/>
              </a:ext>
            </a:extLst>
          </p:cNvPr>
          <p:cNvSpPr txBox="1"/>
          <p:nvPr/>
        </p:nvSpPr>
        <p:spPr>
          <a:xfrm>
            <a:off x="297783" y="126334"/>
            <a:ext cx="8215540" cy="498598"/>
          </a:xfrm>
          <a:prstGeom prst="rect">
            <a:avLst/>
          </a:prstGeom>
          <a:noFill/>
        </p:spPr>
        <p:txBody>
          <a:bodyPr wrap="square" lIns="0" tIns="0" rIns="0" bIns="0" rtlCol="0">
            <a:spAutoFit/>
          </a:bodyPr>
          <a:lstStyle/>
          <a:p>
            <a:pPr algn="ctr" defTabSz="526701">
              <a:lnSpc>
                <a:spcPct val="90000"/>
              </a:lnSpc>
              <a:spcBef>
                <a:spcPts val="451"/>
              </a:spcBef>
            </a:pPr>
            <a:r>
              <a:rPr lang="en-US" sz="3600">
                <a:solidFill>
                  <a:srgbClr val="7ABF29"/>
                </a:solidFill>
                <a:latin typeface="Calibri" panose="020F0502020204030204"/>
              </a:rPr>
              <a:t>I</a:t>
            </a:r>
            <a:r>
              <a:rPr lang="en-US" sz="3600">
                <a:solidFill>
                  <a:srgbClr val="782C87"/>
                </a:solidFill>
                <a:latin typeface="Calibri" panose="020F0502020204030204"/>
              </a:rPr>
              <a:t>CARE</a:t>
            </a:r>
          </a:p>
        </p:txBody>
      </p:sp>
      <p:sp>
        <p:nvSpPr>
          <p:cNvPr id="2" name="Footer Placeholder 1">
            <a:extLst>
              <a:ext uri="{FF2B5EF4-FFF2-40B4-BE49-F238E27FC236}">
                <a16:creationId xmlns:a16="http://schemas.microsoft.com/office/drawing/2014/main" id="{542F9F4B-AC19-0E87-85E8-0154F87580E8}"/>
              </a:ext>
            </a:extLst>
          </p:cNvPr>
          <p:cNvSpPr>
            <a:spLocks noGrp="1"/>
          </p:cNvSpPr>
          <p:nvPr>
            <p:ph type="ftr" sz="quarter" idx="11"/>
          </p:nvPr>
        </p:nvSpPr>
        <p:spPr/>
        <p:txBody>
          <a:bodyPr/>
          <a:lstStyle/>
          <a:p>
            <a:r>
              <a:rPr lang="en-US"/>
              <a:t>© 2025 Trinity Health Michigan, All Rights Reserved</a:t>
            </a:r>
          </a:p>
        </p:txBody>
      </p:sp>
    </p:spTree>
    <p:extLst>
      <p:ext uri="{BB962C8B-B14F-4D97-AF65-F5344CB8AC3E}">
        <p14:creationId xmlns:p14="http://schemas.microsoft.com/office/powerpoint/2010/main" val="7118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521" y="616438"/>
            <a:ext cx="6290423" cy="646331"/>
          </a:xfrm>
          <a:prstGeom prst="rect">
            <a:avLst/>
          </a:prstGeom>
          <a:noFill/>
        </p:spPr>
        <p:txBody>
          <a:bodyPr wrap="square" rtlCol="0">
            <a:spAutoFit/>
          </a:bodyPr>
          <a:lstStyle/>
          <a:p>
            <a:pPr defTabSz="685800"/>
            <a:r>
              <a:rPr lang="en-US" sz="3600" b="1">
                <a:solidFill>
                  <a:srgbClr val="782C87"/>
                </a:solidFill>
                <a:latin typeface="Calibri" panose="020F0502020204030204"/>
              </a:rPr>
              <a:t>Let’s Practice…</a:t>
            </a:r>
            <a:r>
              <a:rPr lang="en-US" sz="3600" b="1">
                <a:solidFill>
                  <a:srgbClr val="7ABF29"/>
                </a:solidFill>
                <a:latin typeface="Calibri" panose="020F0502020204030204"/>
              </a:rPr>
              <a:t>INTRODUCE</a:t>
            </a:r>
          </a:p>
        </p:txBody>
      </p:sp>
      <p:pic>
        <p:nvPicPr>
          <p:cNvPr id="4" name="Picture 3">
            <a:extLst>
              <a:ext uri="{FF2B5EF4-FFF2-40B4-BE49-F238E27FC236}">
                <a16:creationId xmlns:a16="http://schemas.microsoft.com/office/drawing/2014/main" id="{6387450A-2A84-4EFB-AE9E-A3A3C256F6B7}"/>
              </a:ext>
            </a:extLst>
          </p:cNvPr>
          <p:cNvPicPr>
            <a:picLocks noChangeAspect="1"/>
          </p:cNvPicPr>
          <p:nvPr/>
        </p:nvPicPr>
        <p:blipFill>
          <a:blip r:embed="rId3"/>
          <a:stretch>
            <a:fillRect/>
          </a:stretch>
        </p:blipFill>
        <p:spPr>
          <a:xfrm>
            <a:off x="550700" y="1985962"/>
            <a:ext cx="3393281" cy="3157538"/>
          </a:xfrm>
          <a:prstGeom prst="rect">
            <a:avLst/>
          </a:prstGeom>
        </p:spPr>
      </p:pic>
      <p:sp>
        <p:nvSpPr>
          <p:cNvPr id="6" name="TextBox 5">
            <a:extLst>
              <a:ext uri="{FF2B5EF4-FFF2-40B4-BE49-F238E27FC236}">
                <a16:creationId xmlns:a16="http://schemas.microsoft.com/office/drawing/2014/main" id="{FE9A0597-C40A-4244-A1E0-CD20FA54D67F}"/>
              </a:ext>
            </a:extLst>
          </p:cNvPr>
          <p:cNvSpPr txBox="1"/>
          <p:nvPr/>
        </p:nvSpPr>
        <p:spPr>
          <a:xfrm>
            <a:off x="6533806" y="1179308"/>
            <a:ext cx="2057033" cy="1384995"/>
          </a:xfrm>
          <a:prstGeom prst="rect">
            <a:avLst/>
          </a:prstGeom>
          <a:noFill/>
        </p:spPr>
        <p:txBody>
          <a:bodyPr wrap="square" rtlCol="0">
            <a:spAutoFit/>
          </a:bodyPr>
          <a:lstStyle/>
          <a:p>
            <a:pPr algn="ctr" defTabSz="685800"/>
            <a:r>
              <a:rPr lang="en-US" sz="2100">
                <a:solidFill>
                  <a:srgbClr val="000000"/>
                </a:solidFill>
                <a:latin typeface="Calibri" panose="020F0502020204030204"/>
              </a:rPr>
              <a:t>Hey I’m Hugh. I work here. Let’s figure out what’s up.</a:t>
            </a:r>
          </a:p>
        </p:txBody>
      </p:sp>
      <p:sp>
        <p:nvSpPr>
          <p:cNvPr id="10" name="TextBox 9">
            <a:extLst>
              <a:ext uri="{FF2B5EF4-FFF2-40B4-BE49-F238E27FC236}">
                <a16:creationId xmlns:a16="http://schemas.microsoft.com/office/drawing/2014/main" id="{1C08C77E-D7FD-4E87-BDBD-166B38C616FC}"/>
              </a:ext>
            </a:extLst>
          </p:cNvPr>
          <p:cNvSpPr txBox="1"/>
          <p:nvPr/>
        </p:nvSpPr>
        <p:spPr>
          <a:xfrm>
            <a:off x="5693201" y="3378264"/>
            <a:ext cx="2121700" cy="1384995"/>
          </a:xfrm>
          <a:prstGeom prst="rect">
            <a:avLst/>
          </a:prstGeom>
          <a:noFill/>
        </p:spPr>
        <p:txBody>
          <a:bodyPr wrap="square" rtlCol="0">
            <a:spAutoFit/>
          </a:bodyPr>
          <a:lstStyle/>
          <a:p>
            <a:pPr algn="ctr" defTabSz="685800"/>
            <a:r>
              <a:rPr lang="en-US" sz="1200">
                <a:solidFill>
                  <a:srgbClr val="000000"/>
                </a:solidFill>
                <a:latin typeface="Calibri" panose="020F0502020204030204"/>
              </a:rPr>
              <a:t>Greetings my name is Hubert Malikowski and I am a computer technician in the Technical Information Services Department. I am here to update your computer with horrid Windows 10.</a:t>
            </a:r>
          </a:p>
        </p:txBody>
      </p:sp>
      <p:sp>
        <p:nvSpPr>
          <p:cNvPr id="11" name="Flowchart: Summing Junction 10">
            <a:extLst>
              <a:ext uri="{FF2B5EF4-FFF2-40B4-BE49-F238E27FC236}">
                <a16:creationId xmlns:a16="http://schemas.microsoft.com/office/drawing/2014/main" id="{C760F38C-3EF9-4F88-8368-63C6856B6F03}"/>
              </a:ext>
            </a:extLst>
          </p:cNvPr>
          <p:cNvSpPr/>
          <p:nvPr/>
        </p:nvSpPr>
        <p:spPr>
          <a:xfrm>
            <a:off x="5650987" y="2996564"/>
            <a:ext cx="2163914" cy="1935259"/>
          </a:xfrm>
          <a:prstGeom prst="flowChartSummingJunction">
            <a:avLst/>
          </a:prstGeom>
          <a:noFill/>
          <a:ln w="57150">
            <a:solidFill>
              <a:srgbClr val="7AB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14" name="Flowchart: Summing Junction 13">
            <a:extLst>
              <a:ext uri="{FF2B5EF4-FFF2-40B4-BE49-F238E27FC236}">
                <a16:creationId xmlns:a16="http://schemas.microsoft.com/office/drawing/2014/main" id="{11A3B8DF-1880-4093-9467-364D90992881}"/>
              </a:ext>
            </a:extLst>
          </p:cNvPr>
          <p:cNvSpPr/>
          <p:nvPr/>
        </p:nvSpPr>
        <p:spPr>
          <a:xfrm>
            <a:off x="6429388" y="808083"/>
            <a:ext cx="2163914" cy="1935259"/>
          </a:xfrm>
          <a:prstGeom prst="flowChartSummingJuncti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16" name="TextBox 15">
            <a:extLst>
              <a:ext uri="{FF2B5EF4-FFF2-40B4-BE49-F238E27FC236}">
                <a16:creationId xmlns:a16="http://schemas.microsoft.com/office/drawing/2014/main" id="{220D8B5A-4B1B-4CB0-89D2-D52BC0B0EDDA}"/>
              </a:ext>
            </a:extLst>
          </p:cNvPr>
          <p:cNvSpPr txBox="1"/>
          <p:nvPr/>
        </p:nvSpPr>
        <p:spPr>
          <a:xfrm>
            <a:off x="3143994" y="2988032"/>
            <a:ext cx="2344828" cy="715965"/>
          </a:xfrm>
          <a:prstGeom prst="rect">
            <a:avLst/>
          </a:prstGeom>
          <a:noFill/>
        </p:spPr>
        <p:txBody>
          <a:bodyPr wrap="square" rtlCol="0">
            <a:spAutoFit/>
          </a:bodyPr>
          <a:lstStyle/>
          <a:p>
            <a:pPr algn="ctr" defTabSz="685800"/>
            <a:r>
              <a:rPr lang="en-US" sz="1351">
                <a:solidFill>
                  <a:srgbClr val="000000"/>
                </a:solidFill>
                <a:latin typeface="Calibri" panose="020F0502020204030204"/>
              </a:rPr>
              <a:t>Hi – I’m Hugh. I’m a computer technician here to update your computer.</a:t>
            </a:r>
          </a:p>
        </p:txBody>
      </p:sp>
      <p:sp>
        <p:nvSpPr>
          <p:cNvPr id="3" name="Footer Placeholder 2">
            <a:extLst>
              <a:ext uri="{FF2B5EF4-FFF2-40B4-BE49-F238E27FC236}">
                <a16:creationId xmlns:a16="http://schemas.microsoft.com/office/drawing/2014/main" id="{E4014E09-8248-CA16-A531-F9C6EBDF88AD}"/>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
        <p:nvSpPr>
          <p:cNvPr id="5" name="Slide Number Placeholder 4">
            <a:extLst>
              <a:ext uri="{FF2B5EF4-FFF2-40B4-BE49-F238E27FC236}">
                <a16:creationId xmlns:a16="http://schemas.microsoft.com/office/drawing/2014/main" id="{34FA5573-8BCD-C224-65B8-F8ECCE3B542D}"/>
              </a:ext>
            </a:extLst>
          </p:cNvPr>
          <p:cNvSpPr>
            <a:spLocks noGrp="1"/>
          </p:cNvSpPr>
          <p:nvPr>
            <p:ph type="sldNum" sz="quarter" idx="12"/>
          </p:nvPr>
        </p:nvSpPr>
        <p:spPr/>
        <p:txBody>
          <a:bodyPr/>
          <a:lstStyle/>
          <a:p>
            <a:pPr defTabSz="685800"/>
            <a:fld id="{6002999D-52FC-4C37-BF2A-53F0EC561CB0}" type="slidenum">
              <a:rPr lang="en-US">
                <a:solidFill>
                  <a:srgbClr val="000000">
                    <a:tint val="75000"/>
                  </a:srgbClr>
                </a:solidFill>
              </a:rPr>
              <a:pPr defTabSz="685800"/>
              <a:t>18</a:t>
            </a:fld>
            <a:endParaRPr lang="en-US">
              <a:solidFill>
                <a:srgbClr val="000000">
                  <a:tint val="75000"/>
                </a:srgbClr>
              </a:solidFill>
            </a:endParaRPr>
          </a:p>
        </p:txBody>
      </p:sp>
    </p:spTree>
    <p:extLst>
      <p:ext uri="{BB962C8B-B14F-4D97-AF65-F5344CB8AC3E}">
        <p14:creationId xmlns:p14="http://schemas.microsoft.com/office/powerpoint/2010/main" val="25550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4"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C8F42-392F-299B-10C3-A5DE0FDB213B}"/>
              </a:ext>
            </a:extLst>
          </p:cNvPr>
          <p:cNvSpPr>
            <a:spLocks noGrp="1"/>
          </p:cNvSpPr>
          <p:nvPr>
            <p:ph type="sldNum" sz="quarter" idx="12"/>
          </p:nvPr>
        </p:nvSpPr>
        <p:spPr/>
        <p:txBody>
          <a:bodyPr/>
          <a:lstStyle/>
          <a:p>
            <a:pPr defTabSz="685800"/>
            <a:fld id="{1DD94B5B-D30F-4545-8249-7FFD9D2FA383}" type="slidenum">
              <a:rPr lang="en-US">
                <a:solidFill>
                  <a:srgbClr val="000000">
                    <a:tint val="75000"/>
                  </a:srgbClr>
                </a:solidFill>
              </a:rPr>
              <a:pPr defTabSz="685800"/>
              <a:t>19</a:t>
            </a:fld>
            <a:endParaRPr lang="en-US">
              <a:solidFill>
                <a:srgbClr val="000000">
                  <a:tint val="75000"/>
                </a:srgbClr>
              </a:solidFill>
            </a:endParaRPr>
          </a:p>
        </p:txBody>
      </p:sp>
      <p:graphicFrame>
        <p:nvGraphicFramePr>
          <p:cNvPr id="16" name="Content Placeholder 15">
            <a:extLst>
              <a:ext uri="{FF2B5EF4-FFF2-40B4-BE49-F238E27FC236}">
                <a16:creationId xmlns:a16="http://schemas.microsoft.com/office/drawing/2014/main" id="{4C5BED97-39DE-4978-D5D2-E0BA167456B4}"/>
              </a:ext>
            </a:extLst>
          </p:cNvPr>
          <p:cNvGraphicFramePr>
            <a:graphicFrameLocks noGrp="1"/>
          </p:cNvGraphicFramePr>
          <p:nvPr>
            <p:ph idx="1"/>
          </p:nvPr>
        </p:nvGraphicFramePr>
        <p:xfrm>
          <a:off x="397041" y="721896"/>
          <a:ext cx="8215539" cy="4042609"/>
        </p:xfrm>
        <a:graphic>
          <a:graphicData uri="http://schemas.openxmlformats.org/drawingml/2006/table">
            <a:tbl>
              <a:tblPr/>
              <a:tblGrid>
                <a:gridCol w="980331">
                  <a:extLst>
                    <a:ext uri="{9D8B030D-6E8A-4147-A177-3AD203B41FA5}">
                      <a16:colId xmlns:a16="http://schemas.microsoft.com/office/drawing/2014/main" val="1485437496"/>
                    </a:ext>
                  </a:extLst>
                </a:gridCol>
                <a:gridCol w="2495810">
                  <a:extLst>
                    <a:ext uri="{9D8B030D-6E8A-4147-A177-3AD203B41FA5}">
                      <a16:colId xmlns:a16="http://schemas.microsoft.com/office/drawing/2014/main" val="4219686665"/>
                    </a:ext>
                  </a:extLst>
                </a:gridCol>
                <a:gridCol w="2369699">
                  <a:extLst>
                    <a:ext uri="{9D8B030D-6E8A-4147-A177-3AD203B41FA5}">
                      <a16:colId xmlns:a16="http://schemas.microsoft.com/office/drawing/2014/main" val="1688638"/>
                    </a:ext>
                  </a:extLst>
                </a:gridCol>
                <a:gridCol w="2369699">
                  <a:extLst>
                    <a:ext uri="{9D8B030D-6E8A-4147-A177-3AD203B41FA5}">
                      <a16:colId xmlns:a16="http://schemas.microsoft.com/office/drawing/2014/main" val="1241308886"/>
                    </a:ext>
                  </a:extLst>
                </a:gridCol>
              </a:tblGrid>
              <a:tr h="543568">
                <a:tc rowSpan="2">
                  <a:txBody>
                    <a:bodyPr/>
                    <a:lstStyle/>
                    <a:p>
                      <a:pPr algn="ctr" fontAlgn="ctr"/>
                      <a:r>
                        <a:rPr lang="en-US" sz="3600" b="1" i="0" u="none" strike="noStrike">
                          <a:solidFill>
                            <a:srgbClr val="782C87"/>
                          </a:solidFill>
                          <a:effectLst/>
                          <a:latin typeface="Calibri" panose="020F0502020204030204" pitchFamily="34" charset="0"/>
                        </a:rPr>
                        <a:t>C</a:t>
                      </a:r>
                    </a:p>
                    <a:p>
                      <a:pPr algn="ctr" fontAlgn="ctr"/>
                      <a:r>
                        <a:rPr lang="en-US" sz="3300" b="1" i="0" u="none" strike="noStrike">
                          <a:solidFill>
                            <a:schemeClr val="bg1"/>
                          </a:solidFill>
                          <a:effectLst/>
                          <a:latin typeface="Calibri" panose="020F0502020204030204" pitchFamily="34" charset="0"/>
                        </a:rPr>
                        <a:t>O</a:t>
                      </a:r>
                    </a:p>
                    <a:p>
                      <a:pPr algn="ctr" fontAlgn="ctr"/>
                      <a:r>
                        <a:rPr lang="en-US" sz="3300" b="1" i="0" u="none" strike="noStrike">
                          <a:solidFill>
                            <a:schemeClr val="bg1"/>
                          </a:solidFill>
                          <a:effectLst/>
                          <a:latin typeface="Calibri" panose="020F0502020204030204" pitchFamily="34" charset="0"/>
                        </a:rPr>
                        <a:t>N</a:t>
                      </a:r>
                    </a:p>
                    <a:p>
                      <a:pPr algn="ctr" fontAlgn="ctr"/>
                      <a:r>
                        <a:rPr lang="en-US" sz="3300" b="1" i="0" u="none" strike="noStrike">
                          <a:solidFill>
                            <a:schemeClr val="bg1"/>
                          </a:solidFill>
                          <a:effectLst/>
                          <a:latin typeface="Calibri" panose="020F0502020204030204" pitchFamily="34" charset="0"/>
                        </a:rPr>
                        <a:t>N</a:t>
                      </a:r>
                    </a:p>
                    <a:p>
                      <a:pPr algn="ctr" fontAlgn="ctr"/>
                      <a:r>
                        <a:rPr lang="en-US" sz="3300" b="1" i="0" u="none" strike="noStrike">
                          <a:solidFill>
                            <a:schemeClr val="bg1"/>
                          </a:solidFill>
                          <a:effectLst/>
                          <a:latin typeface="Calibri" panose="020F0502020204030204" pitchFamily="34" charset="0"/>
                        </a:rPr>
                        <a:t>E</a:t>
                      </a:r>
                    </a:p>
                    <a:p>
                      <a:pPr algn="ctr" fontAlgn="ctr"/>
                      <a:r>
                        <a:rPr lang="en-US" sz="3300" b="1" i="0" u="none" strike="noStrike">
                          <a:solidFill>
                            <a:schemeClr val="bg1"/>
                          </a:solidFill>
                          <a:effectLst/>
                          <a:latin typeface="Calibri" panose="020F0502020204030204" pitchFamily="34" charset="0"/>
                        </a:rPr>
                        <a:t>C</a:t>
                      </a:r>
                    </a:p>
                    <a:p>
                      <a:pPr algn="ctr" fontAlgn="ctr"/>
                      <a:r>
                        <a:rPr lang="en-US" sz="3300" b="1" i="0" u="none" strike="noStrike">
                          <a:solidFill>
                            <a:schemeClr val="bg1"/>
                          </a:solidFill>
                          <a:effectLst/>
                          <a:latin typeface="Calibri" panose="020F0502020204030204" pitchFamily="34" charset="0"/>
                        </a:rPr>
                        <a:t>T</a:t>
                      </a:r>
                      <a:endParaRPr lang="en-US" sz="31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w="12700" cmpd="sng">
                      <a:noFill/>
                      <a:prstDash val="solid"/>
                    </a:lnB>
                    <a:lnTlToBr w="12700" cmpd="sng">
                      <a:noFill/>
                      <a:prstDash val="solid"/>
                    </a:lnTlToBr>
                    <a:lnBlToTr w="12700" cmpd="sng">
                      <a:noFill/>
                      <a:prstDash val="solid"/>
                    </a:lnBlToTr>
                    <a:solidFill>
                      <a:srgbClr val="A9D08E"/>
                    </a:solidFill>
                  </a:tcPr>
                </a:tc>
                <a:tc>
                  <a:txBody>
                    <a:bodyPr/>
                    <a:lstStyle/>
                    <a:p>
                      <a:pPr algn="ctr" fontAlgn="ctr"/>
                      <a:r>
                        <a:rPr lang="en-US" sz="1900" b="1" i="1" u="none" strike="noStrike">
                          <a:solidFill>
                            <a:schemeClr val="bg1"/>
                          </a:solidFill>
                          <a:effectLst/>
                          <a:latin typeface="Calibri" panose="020F0502020204030204" pitchFamily="34" charset="0"/>
                        </a:rPr>
                        <a:t>Looks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1" u="none" strike="noStrike">
                          <a:solidFill>
                            <a:schemeClr val="bg1"/>
                          </a:solidFill>
                          <a:effectLst/>
                          <a:latin typeface="Calibri" panose="020F0502020204030204" pitchFamily="34" charset="0"/>
                        </a:rPr>
                        <a:t>Sounds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0" u="none" strike="noStrike">
                          <a:solidFill>
                            <a:schemeClr val="bg1"/>
                          </a:solidFill>
                          <a:effectLst/>
                          <a:latin typeface="Calibri" panose="020F0502020204030204" pitchFamily="34" charset="0"/>
                        </a:rPr>
                        <a:t>Try to Avoid</a:t>
                      </a: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329554959"/>
                  </a:ext>
                </a:extLst>
              </a:tr>
              <a:tr h="3499041">
                <a:tc vMerge="1">
                  <a:txBody>
                    <a:bodyPr/>
                    <a:lstStyle/>
                    <a:p>
                      <a:pPr algn="ctr" fontAlgn="ctr"/>
                      <a:r>
                        <a:rPr lang="en-US" sz="1400" b="1" i="0" u="none" strike="noStrike">
                          <a:solidFill>
                            <a:schemeClr val="bg1"/>
                          </a:solidFill>
                          <a:effectLst/>
                          <a:latin typeface="Calibri" panose="020F0502020204030204" pitchFamily="34" charset="0"/>
                        </a:rPr>
                        <a:t>I</a:t>
                      </a:r>
                    </a:p>
                    <a:p>
                      <a:pPr algn="ctr" fontAlgn="ctr"/>
                      <a:r>
                        <a:rPr lang="en-US" sz="1400" b="1" i="0" u="none" strike="noStrike">
                          <a:solidFill>
                            <a:schemeClr val="bg1"/>
                          </a:solidFill>
                          <a:effectLst/>
                          <a:latin typeface="Calibri" panose="020F0502020204030204" pitchFamily="34" charset="0"/>
                        </a:rPr>
                        <a:t>N</a:t>
                      </a:r>
                    </a:p>
                    <a:p>
                      <a:pPr algn="ctr" fontAlgn="ctr"/>
                      <a:r>
                        <a:rPr lang="en-US" sz="1400" b="1" i="0" u="none" strike="noStrike">
                          <a:solidFill>
                            <a:schemeClr val="bg1"/>
                          </a:solidFill>
                          <a:effectLst/>
                          <a:latin typeface="Calibri" panose="020F0502020204030204" pitchFamily="34" charset="0"/>
                        </a:rPr>
                        <a:t>T</a:t>
                      </a:r>
                    </a:p>
                    <a:p>
                      <a:pPr algn="ctr" fontAlgn="ctr"/>
                      <a:r>
                        <a:rPr lang="en-US" sz="1400" b="1" i="0" u="none" strike="noStrike">
                          <a:solidFill>
                            <a:schemeClr val="bg1"/>
                          </a:solidFill>
                          <a:effectLst/>
                          <a:latin typeface="Calibri" panose="020F0502020204030204" pitchFamily="34" charset="0"/>
                        </a:rPr>
                        <a:t>R</a:t>
                      </a:r>
                    </a:p>
                    <a:p>
                      <a:pPr algn="ctr" fontAlgn="ctr"/>
                      <a:r>
                        <a:rPr lang="en-US" sz="1400" b="1" i="0" u="none" strike="noStrike">
                          <a:solidFill>
                            <a:schemeClr val="bg1"/>
                          </a:solidFill>
                          <a:effectLst/>
                          <a:latin typeface="Calibri" panose="020F0502020204030204" pitchFamily="34" charset="0"/>
                        </a:rPr>
                        <a:t>O</a:t>
                      </a:r>
                    </a:p>
                    <a:p>
                      <a:pPr algn="ctr" fontAlgn="ctr"/>
                      <a:r>
                        <a:rPr lang="en-US" sz="1400" b="1" i="0" u="none" strike="noStrike">
                          <a:solidFill>
                            <a:schemeClr val="bg1"/>
                          </a:solidFill>
                          <a:effectLst/>
                          <a:latin typeface="Calibri" panose="020F0502020204030204" pitchFamily="34" charset="0"/>
                        </a:rPr>
                        <a:t>D</a:t>
                      </a:r>
                    </a:p>
                    <a:p>
                      <a:pPr algn="ctr" fontAlgn="ctr"/>
                      <a:r>
                        <a:rPr lang="en-US" sz="1400" b="1" i="0" u="none" strike="noStrike">
                          <a:solidFill>
                            <a:schemeClr val="bg1"/>
                          </a:solidFill>
                          <a:effectLst/>
                          <a:latin typeface="Calibri" panose="020F0502020204030204" pitchFamily="34" charset="0"/>
                        </a:rPr>
                        <a:t>U</a:t>
                      </a:r>
                    </a:p>
                    <a:p>
                      <a:pPr algn="ctr" fontAlgn="ctr"/>
                      <a:r>
                        <a:rPr lang="en-US" sz="1400" b="1" i="0" u="none" strike="noStrike">
                          <a:solidFill>
                            <a:schemeClr val="bg1"/>
                          </a:solidFill>
                          <a:effectLst/>
                          <a:latin typeface="Calibri" panose="020F0502020204030204" pitchFamily="34" charset="0"/>
                        </a:rPr>
                        <a:t>C</a:t>
                      </a:r>
                    </a:p>
                    <a:p>
                      <a:pPr algn="ctr" fontAlgn="ctr"/>
                      <a:r>
                        <a:rPr lang="en-US" sz="1400" b="1" i="0" u="none" strike="noStrike">
                          <a:solidFill>
                            <a:schemeClr val="bg1"/>
                          </a:solidFill>
                          <a:effectLst/>
                          <a:latin typeface="Calibri" panose="020F0502020204030204" pitchFamily="34" charset="0"/>
                        </a:rPr>
                        <a:t>E</a:t>
                      </a:r>
                      <a:br>
                        <a:rPr lang="en-US" sz="1400" b="1" i="0" u="none" strike="noStrike">
                          <a:solidFill>
                            <a:schemeClr val="bg1"/>
                          </a:solidFill>
                          <a:effectLst/>
                          <a:latin typeface="Calibri" panose="020F0502020204030204" pitchFamily="34" charset="0"/>
                        </a:rPr>
                      </a:br>
                      <a:br>
                        <a:rPr lang="en-US" sz="1400" b="1" i="1" u="none" strike="noStrike">
                          <a:solidFill>
                            <a:schemeClr val="bg1"/>
                          </a:solidFill>
                          <a:effectLst/>
                          <a:latin typeface="Calibri" panose="020F0502020204030204" pitchFamily="34" charset="0"/>
                        </a:rPr>
                      </a:br>
                      <a:endParaRPr lang="en-US" sz="1400" b="1" i="0" u="none" strike="noStrike">
                        <a:solidFill>
                          <a:schemeClr val="bg1"/>
                        </a:solidFill>
                        <a:effectLst/>
                        <a:latin typeface="Calibri" panose="020F0502020204030204" pitchFamily="34" charset="0"/>
                      </a:endParaRPr>
                    </a:p>
                  </a:txBody>
                  <a:tcPr marL="4763" marR="4763" marT="4763" anchor="ctr">
                    <a:lnL>
                      <a:noFill/>
                    </a:lnL>
                    <a:lnR>
                      <a:noFill/>
                    </a:lnR>
                    <a:lnT>
                      <a:noFill/>
                    </a:lnT>
                    <a:lnB>
                      <a:noFill/>
                    </a:lnB>
                    <a:lnTlToBr w="12700" cmpd="sng">
                      <a:noFill/>
                      <a:prstDash val="solid"/>
                    </a:lnTlToBr>
                    <a:lnBlToTr w="12700" cmpd="sng">
                      <a:noFill/>
                      <a:prstDash val="solid"/>
                    </a:lnBlToTr>
                    <a:solidFill>
                      <a:srgbClr val="A9D08E"/>
                    </a:solidFill>
                  </a:tcPr>
                </a:tc>
                <a:tc>
                  <a:txBody>
                    <a:bodyPr/>
                    <a:lstStyle/>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Noticing body language</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Empathizing</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Mirroring emotions</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Commit to sit</a:t>
                      </a:r>
                    </a:p>
                    <a:p>
                      <a:pPr marL="406400" indent="-177800" algn="l" fontAlgn="ctr">
                        <a:buFont typeface="Arial" panose="020B0604020202020204" pitchFamily="34" charset="0"/>
                        <a:buChar char="•"/>
                      </a:pPr>
                      <a:r>
                        <a:rPr lang="en-US" sz="1500" b="0" i="0" u="none" strike="noStrike">
                          <a:solidFill>
                            <a:schemeClr val="tx1"/>
                          </a:solidFill>
                          <a:effectLst/>
                          <a:latin typeface="Calibri" panose="020F0502020204030204" pitchFamily="34" charset="0"/>
                        </a:rPr>
                        <a:t>Position yourself within 5-feet of the person</a:t>
                      </a:r>
                    </a:p>
                    <a:p>
                      <a:pPr marL="406400" indent="-177800" algn="l" fontAlgn="ctr">
                        <a:buFont typeface="Arial" panose="020B0604020202020204" pitchFamily="34" charset="0"/>
                        <a:buChar char="•"/>
                      </a:pPr>
                      <a:r>
                        <a:rPr lang="en-US" sz="1500" b="0" i="0" u="none" strike="noStrike">
                          <a:solidFill>
                            <a:schemeClr val="tx1"/>
                          </a:solidFill>
                          <a:effectLst/>
                          <a:latin typeface="Calibri" panose="020F0502020204030204" pitchFamily="34" charset="0"/>
                        </a:rPr>
                        <a:t>At eye level with the person</a:t>
                      </a:r>
                    </a:p>
                    <a:p>
                      <a:pPr marL="406400" indent="-177800" algn="l" fontAlgn="ctr">
                        <a:buFont typeface="Arial" panose="020B0604020202020204" pitchFamily="34" charset="0"/>
                        <a:buChar char="•"/>
                      </a:pPr>
                      <a:r>
                        <a:rPr lang="en-US" sz="1500" b="0" i="0" u="none" strike="noStrike">
                          <a:solidFill>
                            <a:schemeClr val="tx1"/>
                          </a:solidFill>
                          <a:effectLst/>
                          <a:latin typeface="Calibri" panose="020F0502020204030204" pitchFamily="34" charset="0"/>
                        </a:rPr>
                        <a:t>Facing toward the person</a:t>
                      </a:r>
                    </a:p>
                    <a:p>
                      <a:pPr marL="120650" indent="0" algn="l" fontAlgn="ctr"/>
                      <a:endParaRPr lang="en-US" sz="1500" b="0" i="0" u="none" strike="noStrike">
                        <a:solidFill>
                          <a:schemeClr val="tx1"/>
                        </a:solidFill>
                        <a:effectLst/>
                        <a:latin typeface="Calibri" panose="020F0502020204030204" pitchFamily="34" charset="0"/>
                      </a:endParaRPr>
                    </a:p>
                    <a:p>
                      <a:pPr marL="120650" indent="0" algn="ctr" fontAlgn="ctr"/>
                      <a:endParaRPr lang="en-US" sz="15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120650" marR="0" lvl="0" indent="0" algn="ctr" defTabSz="914341" rtl="0" eaLnBrk="1" fontAlgn="ctr" latinLnBrk="0" hangingPunct="1">
                        <a:lnSpc>
                          <a:spcPct val="100000"/>
                        </a:lnSpc>
                        <a:spcBef>
                          <a:spcPts val="0"/>
                        </a:spcBef>
                        <a:spcAft>
                          <a:spcPts val="0"/>
                        </a:spcAft>
                        <a:buClrTx/>
                        <a:buSzTx/>
                        <a:buFontTx/>
                        <a:buNone/>
                        <a:tabLst/>
                        <a:defRPr/>
                      </a:pP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Inquiring about what you notice</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Making social comments</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Communicating that you want to help</a:t>
                      </a:r>
                    </a:p>
                    <a:p>
                      <a:pPr marL="120650" indent="0" algn="l" fontAlgn="ctr"/>
                      <a:endParaRPr lang="en-US" sz="15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500" b="0" i="0" u="none" strike="noStrike">
                          <a:solidFill>
                            <a:schemeClr val="tx1"/>
                          </a:solidFill>
                          <a:effectLst/>
                          <a:latin typeface="Calibri" panose="020F0502020204030204" pitchFamily="34" charset="0"/>
                        </a:rPr>
                        <a:t>Sharing that you will be looking away at your computer occasionally</a:t>
                      </a:r>
                    </a:p>
                    <a:p>
                      <a:pPr marL="120650" indent="0" algn="l" fontAlgn="ctr"/>
                      <a:endParaRPr lang="en-US" sz="1500" b="0" i="0" u="none" strike="noStrike">
                        <a:solidFill>
                          <a:schemeClr val="tx1"/>
                        </a:solidFill>
                        <a:effectLst/>
                        <a:latin typeface="Calibri" panose="020F0502020204030204" pitchFamily="34" charset="0"/>
                      </a:endParaRPr>
                    </a:p>
                    <a:p>
                      <a:pPr algn="l" fontAlgn="ctr"/>
                      <a:endParaRPr lang="en-US" sz="15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Judgement</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Blaming</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Dehumanization</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Over-communicating</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Downplaying situation</a:t>
                      </a:r>
                    </a:p>
                    <a:p>
                      <a:pPr marL="120650" indent="0" algn="l" fontAlgn="ctr"/>
                      <a:endParaRPr lang="en-US" sz="1500" b="0" i="0" u="none" strike="noStrike">
                        <a:solidFill>
                          <a:schemeClr val="tx1"/>
                        </a:solidFill>
                        <a:effectLst/>
                        <a:latin typeface="Calibri" panose="020F0502020204030204" pitchFamily="34" charset="0"/>
                      </a:endParaRPr>
                    </a:p>
                    <a:p>
                      <a:pPr marL="120650" indent="0" algn="l" fontAlgn="ctr"/>
                      <a:r>
                        <a:rPr lang="en-US" sz="1500" b="0" i="0" u="none" strike="noStrike">
                          <a:solidFill>
                            <a:schemeClr val="tx1"/>
                          </a:solidFill>
                          <a:effectLst/>
                          <a:latin typeface="Calibri" panose="020F0502020204030204" pitchFamily="34" charset="0"/>
                        </a:rPr>
                        <a:t>Your hand on the door </a:t>
                      </a:r>
                    </a:p>
                  </a:txBody>
                  <a:tcPr marL="3572" marR="3572" marT="3572" marB="34291">
                    <a:lnL>
                      <a:noFill/>
                    </a:lnL>
                    <a:lnR>
                      <a:noFill/>
                    </a:lnR>
                    <a:lnT>
                      <a:noFill/>
                    </a:lnT>
                    <a:lnB>
                      <a:noFill/>
                    </a:lnB>
                    <a:lnTlToBr w="12700" cmpd="sng">
                      <a:noFill/>
                      <a:prstDash val="solid"/>
                    </a:lnTlToBr>
                    <a:lnBlToTr w="12700" cmpd="sng">
                      <a:noFill/>
                      <a:prstDash val="solid"/>
                    </a:lnBlToTr>
                    <a:solidFill>
                      <a:srgbClr val="E4F0DC"/>
                    </a:solidFill>
                  </a:tcPr>
                </a:tc>
                <a:extLst>
                  <a:ext uri="{0D108BD9-81ED-4DB2-BD59-A6C34878D82A}">
                    <a16:rowId xmlns:a16="http://schemas.microsoft.com/office/drawing/2014/main" val="937596702"/>
                  </a:ext>
                </a:extLst>
              </a:tr>
            </a:tbl>
          </a:graphicData>
        </a:graphic>
      </p:graphicFrame>
      <p:sp>
        <p:nvSpPr>
          <p:cNvPr id="6" name="TextBox 5">
            <a:extLst>
              <a:ext uri="{FF2B5EF4-FFF2-40B4-BE49-F238E27FC236}">
                <a16:creationId xmlns:a16="http://schemas.microsoft.com/office/drawing/2014/main" id="{897BE6C5-A4AE-A810-5AB1-D7A31BEF26E5}"/>
              </a:ext>
            </a:extLst>
          </p:cNvPr>
          <p:cNvSpPr txBox="1"/>
          <p:nvPr/>
        </p:nvSpPr>
        <p:spPr>
          <a:xfrm>
            <a:off x="297783" y="126334"/>
            <a:ext cx="8215540" cy="498598"/>
          </a:xfrm>
          <a:prstGeom prst="rect">
            <a:avLst/>
          </a:prstGeom>
          <a:noFill/>
        </p:spPr>
        <p:txBody>
          <a:bodyPr wrap="square" lIns="0" tIns="0" rIns="0" bIns="0" rtlCol="0">
            <a:spAutoFit/>
          </a:bodyPr>
          <a:lstStyle/>
          <a:p>
            <a:pPr algn="ctr" defTabSz="526701">
              <a:lnSpc>
                <a:spcPct val="90000"/>
              </a:lnSpc>
              <a:spcBef>
                <a:spcPts val="451"/>
              </a:spcBef>
            </a:pPr>
            <a:r>
              <a:rPr lang="en-US" sz="3600">
                <a:solidFill>
                  <a:srgbClr val="782C87"/>
                </a:solidFill>
                <a:latin typeface="Calibri" panose="020F0502020204030204"/>
              </a:rPr>
              <a:t>I</a:t>
            </a:r>
            <a:r>
              <a:rPr lang="en-US" sz="3600">
                <a:solidFill>
                  <a:srgbClr val="7ABF29"/>
                </a:solidFill>
                <a:latin typeface="Calibri" panose="020F0502020204030204"/>
              </a:rPr>
              <a:t>C</a:t>
            </a:r>
            <a:r>
              <a:rPr lang="en-US" sz="3600">
                <a:solidFill>
                  <a:srgbClr val="782C87"/>
                </a:solidFill>
                <a:latin typeface="Calibri" panose="020F0502020204030204"/>
              </a:rPr>
              <a:t>ARE</a:t>
            </a:r>
          </a:p>
        </p:txBody>
      </p:sp>
      <p:sp>
        <p:nvSpPr>
          <p:cNvPr id="2" name="Footer Placeholder 1">
            <a:extLst>
              <a:ext uri="{FF2B5EF4-FFF2-40B4-BE49-F238E27FC236}">
                <a16:creationId xmlns:a16="http://schemas.microsoft.com/office/drawing/2014/main" id="{176E36F4-BD09-4A85-A70D-03767797F6D7}"/>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Tree>
    <p:extLst>
      <p:ext uri="{BB962C8B-B14F-4D97-AF65-F5344CB8AC3E}">
        <p14:creationId xmlns:p14="http://schemas.microsoft.com/office/powerpoint/2010/main" val="276481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F59DA8C-DC11-4A7E-81C5-6F113B011716}"/>
              </a:ext>
            </a:extLst>
          </p:cNvPr>
          <p:cNvSpPr>
            <a:spLocks noGrp="1"/>
          </p:cNvSpPr>
          <p:nvPr>
            <p:ph sz="quarter" idx="12"/>
          </p:nvPr>
        </p:nvSpPr>
        <p:spPr/>
        <p:txBody>
          <a:bodyPr>
            <a:normAutofit/>
          </a:bodyPr>
          <a:lstStyle/>
          <a:p>
            <a:r>
              <a:rPr lang="en-US" i="1" dirty="0"/>
              <a:t>Trinity-Health System Overview (TH)</a:t>
            </a:r>
          </a:p>
          <a:p>
            <a:r>
              <a:rPr lang="en-US" i="1" dirty="0"/>
              <a:t>TH-Service Excellence Standards</a:t>
            </a:r>
          </a:p>
          <a:p>
            <a:r>
              <a:rPr lang="en-US" i="1" dirty="0"/>
              <a:t>ICARE Communications/Patient Experience</a:t>
            </a:r>
          </a:p>
          <a:p>
            <a:r>
              <a:rPr lang="en-US" i="1" dirty="0"/>
              <a:t>Volunteer Policy, Procedures,&amp; Expectations</a:t>
            </a:r>
          </a:p>
          <a:p>
            <a:r>
              <a:rPr lang="en-US" i="1" dirty="0"/>
              <a:t>Safety Protocols</a:t>
            </a:r>
          </a:p>
          <a:p>
            <a:r>
              <a:rPr lang="en-US" i="1" dirty="0"/>
              <a:t>HIPPA, Privacy &amp; Confidentiality</a:t>
            </a:r>
          </a:p>
          <a:p>
            <a:r>
              <a:rPr lang="en-US" i="1" dirty="0"/>
              <a:t>Patient Rights &amp; Responsibility</a:t>
            </a:r>
          </a:p>
          <a:p>
            <a:r>
              <a:rPr lang="en-US" i="1" dirty="0"/>
              <a:t>Volunteer Promise</a:t>
            </a:r>
          </a:p>
        </p:txBody>
      </p:sp>
      <p:sp>
        <p:nvSpPr>
          <p:cNvPr id="9" name="Title 8">
            <a:extLst>
              <a:ext uri="{FF2B5EF4-FFF2-40B4-BE49-F238E27FC236}">
                <a16:creationId xmlns:a16="http://schemas.microsoft.com/office/drawing/2014/main" id="{128314F2-5671-4F32-A1C4-B810DC77D03D}"/>
              </a:ext>
            </a:extLst>
          </p:cNvPr>
          <p:cNvSpPr>
            <a:spLocks noGrp="1"/>
          </p:cNvSpPr>
          <p:nvPr>
            <p:ph type="title"/>
          </p:nvPr>
        </p:nvSpPr>
        <p:spPr>
          <a:xfrm>
            <a:off x="393407" y="345640"/>
            <a:ext cx="8441209" cy="498656"/>
          </a:xfrm>
        </p:spPr>
        <p:txBody>
          <a:bodyPr/>
          <a:lstStyle/>
          <a:p>
            <a:pPr algn="ctr"/>
            <a:r>
              <a:rPr lang="en-US" sz="2400"/>
              <a:t>TABLE OF CONTENTS</a:t>
            </a:r>
          </a:p>
        </p:txBody>
      </p:sp>
      <p:sp>
        <p:nvSpPr>
          <p:cNvPr id="6" name="Footer Placeholder 5">
            <a:extLst>
              <a:ext uri="{FF2B5EF4-FFF2-40B4-BE49-F238E27FC236}">
                <a16:creationId xmlns:a16="http://schemas.microsoft.com/office/drawing/2014/main" id="{CC0D7F00-B4F2-4FC5-8B41-61A7D44E0B4E}"/>
              </a:ext>
            </a:extLst>
          </p:cNvPr>
          <p:cNvSpPr>
            <a:spLocks noGrp="1"/>
          </p:cNvSpPr>
          <p:nvPr>
            <p:ph type="ftr" sz="quarter" idx="3"/>
          </p:nvPr>
        </p:nvSpPr>
        <p:spPr/>
        <p:txBody>
          <a:bodyPr/>
          <a:lstStyle/>
          <a:p>
            <a:r>
              <a:rPr lang="en-US"/>
              <a:t>©2022 Trinity Health, All Rights Reserved</a:t>
            </a:r>
          </a:p>
        </p:txBody>
      </p:sp>
      <p:sp>
        <p:nvSpPr>
          <p:cNvPr id="7" name="Slide Number Placeholder 6">
            <a:extLst>
              <a:ext uri="{FF2B5EF4-FFF2-40B4-BE49-F238E27FC236}">
                <a16:creationId xmlns:a16="http://schemas.microsoft.com/office/drawing/2014/main" id="{CECE9C4A-DC74-4B0B-B44C-EBAB6B6BDE4B}"/>
              </a:ext>
            </a:extLst>
          </p:cNvPr>
          <p:cNvSpPr>
            <a:spLocks noGrp="1"/>
          </p:cNvSpPr>
          <p:nvPr>
            <p:ph type="sldNum" sz="quarter" idx="4"/>
          </p:nvPr>
        </p:nvSpPr>
        <p:spPr/>
        <p:txBody>
          <a:bodyPr/>
          <a:lstStyle/>
          <a:p>
            <a:fld id="{489F9553-C816-6842-8939-EE75ECF7EB2B}" type="slidenum">
              <a:rPr lang="en-US" smtClean="0"/>
              <a:pPr/>
              <a:t>2</a:t>
            </a:fld>
            <a:endParaRPr lang="en-US"/>
          </a:p>
        </p:txBody>
      </p:sp>
    </p:spTree>
    <p:extLst>
      <p:ext uri="{BB962C8B-B14F-4D97-AF65-F5344CB8AC3E}">
        <p14:creationId xmlns:p14="http://schemas.microsoft.com/office/powerpoint/2010/main" val="73456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B873F-81B6-4E9A-BB22-9CD81B255695}"/>
              </a:ext>
            </a:extLst>
          </p:cNvPr>
          <p:cNvPicPr>
            <a:picLocks noChangeAspect="1"/>
          </p:cNvPicPr>
          <p:nvPr/>
        </p:nvPicPr>
        <p:blipFill>
          <a:blip r:embed="rId3"/>
          <a:stretch>
            <a:fillRect/>
          </a:stretch>
        </p:blipFill>
        <p:spPr>
          <a:xfrm>
            <a:off x="554691" y="1735788"/>
            <a:ext cx="3529418" cy="3407714"/>
          </a:xfrm>
          <a:prstGeom prst="rect">
            <a:avLst/>
          </a:prstGeom>
        </p:spPr>
      </p:pic>
      <p:sp>
        <p:nvSpPr>
          <p:cNvPr id="12" name="TextBox 11">
            <a:extLst>
              <a:ext uri="{FF2B5EF4-FFF2-40B4-BE49-F238E27FC236}">
                <a16:creationId xmlns:a16="http://schemas.microsoft.com/office/drawing/2014/main" id="{9039C144-C8D3-421B-82DD-8876D0ADB3FD}"/>
              </a:ext>
            </a:extLst>
          </p:cNvPr>
          <p:cNvSpPr txBox="1"/>
          <p:nvPr/>
        </p:nvSpPr>
        <p:spPr>
          <a:xfrm>
            <a:off x="6225341" y="1312147"/>
            <a:ext cx="2057033" cy="923330"/>
          </a:xfrm>
          <a:prstGeom prst="rect">
            <a:avLst/>
          </a:prstGeom>
          <a:noFill/>
        </p:spPr>
        <p:txBody>
          <a:bodyPr wrap="square" rtlCol="0">
            <a:spAutoFit/>
          </a:bodyPr>
          <a:lstStyle/>
          <a:p>
            <a:pPr algn="ctr" defTabSz="685800"/>
            <a:r>
              <a:rPr lang="en-US">
                <a:solidFill>
                  <a:srgbClr val="000000"/>
                </a:solidFill>
                <a:latin typeface="Calibri" panose="020F0502020204030204"/>
              </a:rPr>
              <a:t>That’s </a:t>
            </a:r>
            <a:r>
              <a:rPr lang="en-US" err="1">
                <a:solidFill>
                  <a:srgbClr val="000000"/>
                </a:solidFill>
                <a:latin typeface="Calibri" panose="020F0502020204030204"/>
              </a:rPr>
              <a:t>gonna</a:t>
            </a:r>
            <a:r>
              <a:rPr lang="en-US">
                <a:solidFill>
                  <a:srgbClr val="000000"/>
                </a:solidFill>
                <a:latin typeface="Calibri" panose="020F0502020204030204"/>
              </a:rPr>
              <a:t> be a cool scar. Want to see mine?</a:t>
            </a:r>
          </a:p>
        </p:txBody>
      </p:sp>
      <p:sp>
        <p:nvSpPr>
          <p:cNvPr id="16" name="Flowchart: Summing Junction 15">
            <a:extLst>
              <a:ext uri="{FF2B5EF4-FFF2-40B4-BE49-F238E27FC236}">
                <a16:creationId xmlns:a16="http://schemas.microsoft.com/office/drawing/2014/main" id="{8259DB11-863B-466F-8164-FB0EED63D726}"/>
              </a:ext>
            </a:extLst>
          </p:cNvPr>
          <p:cNvSpPr/>
          <p:nvPr/>
        </p:nvSpPr>
        <p:spPr>
          <a:xfrm>
            <a:off x="6171902" y="768159"/>
            <a:ext cx="2163914" cy="1935259"/>
          </a:xfrm>
          <a:prstGeom prst="flowChartSummingJuncti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17" name="TextBox 16">
            <a:extLst>
              <a:ext uri="{FF2B5EF4-FFF2-40B4-BE49-F238E27FC236}">
                <a16:creationId xmlns:a16="http://schemas.microsoft.com/office/drawing/2014/main" id="{BF3E13B0-2B13-4B01-8241-43486B509CD2}"/>
              </a:ext>
            </a:extLst>
          </p:cNvPr>
          <p:cNvSpPr txBox="1"/>
          <p:nvPr/>
        </p:nvSpPr>
        <p:spPr>
          <a:xfrm>
            <a:off x="3294320" y="2499757"/>
            <a:ext cx="2276051" cy="923843"/>
          </a:xfrm>
          <a:prstGeom prst="rect">
            <a:avLst/>
          </a:prstGeom>
          <a:noFill/>
        </p:spPr>
        <p:txBody>
          <a:bodyPr wrap="square" rtlCol="0">
            <a:spAutoFit/>
          </a:bodyPr>
          <a:lstStyle/>
          <a:p>
            <a:pPr algn="ctr" defTabSz="685800"/>
            <a:r>
              <a:rPr lang="en-US" sz="1351">
                <a:solidFill>
                  <a:srgbClr val="000000"/>
                </a:solidFill>
                <a:latin typeface="Calibri" panose="020F0502020204030204"/>
              </a:rPr>
              <a:t>I noticed you had quite a drive to be here today. How long have you lived in Ann Arbor?</a:t>
            </a:r>
          </a:p>
        </p:txBody>
      </p:sp>
      <p:sp>
        <p:nvSpPr>
          <p:cNvPr id="18" name="TextBox 17">
            <a:extLst>
              <a:ext uri="{FF2B5EF4-FFF2-40B4-BE49-F238E27FC236}">
                <a16:creationId xmlns:a16="http://schemas.microsoft.com/office/drawing/2014/main" id="{FE707E7E-F3A8-41FF-8311-238D18AA42EB}"/>
              </a:ext>
            </a:extLst>
          </p:cNvPr>
          <p:cNvSpPr txBox="1"/>
          <p:nvPr/>
        </p:nvSpPr>
        <p:spPr>
          <a:xfrm>
            <a:off x="5843864" y="3349819"/>
            <a:ext cx="1850140" cy="1200329"/>
          </a:xfrm>
          <a:prstGeom prst="rect">
            <a:avLst/>
          </a:prstGeom>
          <a:noFill/>
        </p:spPr>
        <p:txBody>
          <a:bodyPr wrap="square" rtlCol="0">
            <a:spAutoFit/>
          </a:bodyPr>
          <a:lstStyle/>
          <a:p>
            <a:pPr algn="ctr" defTabSz="685800"/>
            <a:r>
              <a:rPr lang="en-US">
                <a:solidFill>
                  <a:srgbClr val="000000"/>
                </a:solidFill>
                <a:latin typeface="Calibri" panose="020F0502020204030204"/>
              </a:rPr>
              <a:t>Dude! I hate snakes!  I can’t believe you bought that shirt!</a:t>
            </a:r>
          </a:p>
        </p:txBody>
      </p:sp>
      <p:sp>
        <p:nvSpPr>
          <p:cNvPr id="19" name="Flowchart: Summing Junction 18">
            <a:extLst>
              <a:ext uri="{FF2B5EF4-FFF2-40B4-BE49-F238E27FC236}">
                <a16:creationId xmlns:a16="http://schemas.microsoft.com/office/drawing/2014/main" id="{498D804A-907A-4CC3-A4A0-31D64D9719F5}"/>
              </a:ext>
            </a:extLst>
          </p:cNvPr>
          <p:cNvSpPr/>
          <p:nvPr/>
        </p:nvSpPr>
        <p:spPr>
          <a:xfrm>
            <a:off x="5686978" y="2960727"/>
            <a:ext cx="2163914" cy="1935259"/>
          </a:xfrm>
          <a:prstGeom prst="flowChartSummingJunction">
            <a:avLst/>
          </a:prstGeom>
          <a:noFill/>
          <a:ln w="57150">
            <a:solidFill>
              <a:srgbClr val="7AB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6" name="TextBox 5">
            <a:extLst>
              <a:ext uri="{FF2B5EF4-FFF2-40B4-BE49-F238E27FC236}">
                <a16:creationId xmlns:a16="http://schemas.microsoft.com/office/drawing/2014/main" id="{D339E55E-203B-74CB-94D2-EA8EEAC4C7D5}"/>
              </a:ext>
            </a:extLst>
          </p:cNvPr>
          <p:cNvSpPr txBox="1"/>
          <p:nvPr/>
        </p:nvSpPr>
        <p:spPr>
          <a:xfrm>
            <a:off x="442521" y="616438"/>
            <a:ext cx="6290423" cy="646331"/>
          </a:xfrm>
          <a:prstGeom prst="rect">
            <a:avLst/>
          </a:prstGeom>
          <a:noFill/>
        </p:spPr>
        <p:txBody>
          <a:bodyPr wrap="square" rtlCol="0">
            <a:spAutoFit/>
          </a:bodyPr>
          <a:lstStyle/>
          <a:p>
            <a:pPr defTabSz="685800"/>
            <a:r>
              <a:rPr lang="en-US" sz="3600" b="1">
                <a:solidFill>
                  <a:srgbClr val="782C87"/>
                </a:solidFill>
                <a:latin typeface="Calibri" panose="020F0502020204030204"/>
              </a:rPr>
              <a:t>Let’s Practice…</a:t>
            </a:r>
            <a:r>
              <a:rPr lang="en-US" sz="3600" b="1">
                <a:solidFill>
                  <a:srgbClr val="7ABF29"/>
                </a:solidFill>
                <a:latin typeface="Calibri" panose="020F0502020204030204"/>
              </a:rPr>
              <a:t>CONNECT!</a:t>
            </a:r>
          </a:p>
        </p:txBody>
      </p:sp>
      <p:sp>
        <p:nvSpPr>
          <p:cNvPr id="2" name="Footer Placeholder 1">
            <a:extLst>
              <a:ext uri="{FF2B5EF4-FFF2-40B4-BE49-F238E27FC236}">
                <a16:creationId xmlns:a16="http://schemas.microsoft.com/office/drawing/2014/main" id="{53E66A4A-A0E7-C95D-68A5-B45AE461E3F9}"/>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
        <p:nvSpPr>
          <p:cNvPr id="4" name="Slide Number Placeholder 3">
            <a:extLst>
              <a:ext uri="{FF2B5EF4-FFF2-40B4-BE49-F238E27FC236}">
                <a16:creationId xmlns:a16="http://schemas.microsoft.com/office/drawing/2014/main" id="{32AB174A-6BAF-1DC1-C175-135634C90523}"/>
              </a:ext>
            </a:extLst>
          </p:cNvPr>
          <p:cNvSpPr>
            <a:spLocks noGrp="1"/>
          </p:cNvSpPr>
          <p:nvPr>
            <p:ph type="sldNum" sz="quarter" idx="12"/>
          </p:nvPr>
        </p:nvSpPr>
        <p:spPr/>
        <p:txBody>
          <a:bodyPr/>
          <a:lstStyle/>
          <a:p>
            <a:pPr defTabSz="685800"/>
            <a:fld id="{6002999D-52FC-4C37-BF2A-53F0EC561CB0}" type="slidenum">
              <a:rPr lang="en-US">
                <a:solidFill>
                  <a:srgbClr val="000000">
                    <a:tint val="75000"/>
                  </a:srgbClr>
                </a:solidFill>
              </a:rPr>
              <a:pPr defTabSz="685800"/>
              <a:t>20</a:t>
            </a:fld>
            <a:endParaRPr lang="en-US">
              <a:solidFill>
                <a:srgbClr val="000000">
                  <a:tint val="75000"/>
                </a:srgbClr>
              </a:solidFill>
            </a:endParaRPr>
          </a:p>
        </p:txBody>
      </p:sp>
    </p:spTree>
    <p:extLst>
      <p:ext uri="{BB962C8B-B14F-4D97-AF65-F5344CB8AC3E}">
        <p14:creationId xmlns:p14="http://schemas.microsoft.com/office/powerpoint/2010/main" val="40797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C8F42-392F-299B-10C3-A5DE0FDB213B}"/>
              </a:ext>
            </a:extLst>
          </p:cNvPr>
          <p:cNvSpPr>
            <a:spLocks noGrp="1"/>
          </p:cNvSpPr>
          <p:nvPr>
            <p:ph type="sldNum" sz="quarter" idx="12"/>
          </p:nvPr>
        </p:nvSpPr>
        <p:spPr/>
        <p:txBody>
          <a:bodyPr/>
          <a:lstStyle/>
          <a:p>
            <a:pPr defTabSz="685800"/>
            <a:fld id="{1DD94B5B-D30F-4545-8249-7FFD9D2FA383}" type="slidenum">
              <a:rPr lang="en-US">
                <a:solidFill>
                  <a:srgbClr val="000000">
                    <a:tint val="75000"/>
                  </a:srgbClr>
                </a:solidFill>
              </a:rPr>
              <a:pPr defTabSz="685800"/>
              <a:t>21</a:t>
            </a:fld>
            <a:endParaRPr lang="en-US">
              <a:solidFill>
                <a:srgbClr val="000000">
                  <a:tint val="75000"/>
                </a:srgbClr>
              </a:solidFill>
            </a:endParaRPr>
          </a:p>
        </p:txBody>
      </p:sp>
      <p:graphicFrame>
        <p:nvGraphicFramePr>
          <p:cNvPr id="16" name="Content Placeholder 15">
            <a:extLst>
              <a:ext uri="{FF2B5EF4-FFF2-40B4-BE49-F238E27FC236}">
                <a16:creationId xmlns:a16="http://schemas.microsoft.com/office/drawing/2014/main" id="{4C5BED97-39DE-4978-D5D2-E0BA167456B4}"/>
              </a:ext>
            </a:extLst>
          </p:cNvPr>
          <p:cNvGraphicFramePr>
            <a:graphicFrameLocks noGrp="1"/>
          </p:cNvGraphicFramePr>
          <p:nvPr>
            <p:ph idx="1"/>
          </p:nvPr>
        </p:nvGraphicFramePr>
        <p:xfrm>
          <a:off x="464231" y="628311"/>
          <a:ext cx="8215541" cy="4167903"/>
        </p:xfrm>
        <a:graphic>
          <a:graphicData uri="http://schemas.openxmlformats.org/drawingml/2006/table">
            <a:tbl>
              <a:tblPr/>
              <a:tblGrid>
                <a:gridCol w="980331">
                  <a:extLst>
                    <a:ext uri="{9D8B030D-6E8A-4147-A177-3AD203B41FA5}">
                      <a16:colId xmlns:a16="http://schemas.microsoft.com/office/drawing/2014/main" val="1485437496"/>
                    </a:ext>
                  </a:extLst>
                </a:gridCol>
                <a:gridCol w="2495810">
                  <a:extLst>
                    <a:ext uri="{9D8B030D-6E8A-4147-A177-3AD203B41FA5}">
                      <a16:colId xmlns:a16="http://schemas.microsoft.com/office/drawing/2014/main" val="4219686665"/>
                    </a:ext>
                  </a:extLst>
                </a:gridCol>
                <a:gridCol w="2369700">
                  <a:extLst>
                    <a:ext uri="{9D8B030D-6E8A-4147-A177-3AD203B41FA5}">
                      <a16:colId xmlns:a16="http://schemas.microsoft.com/office/drawing/2014/main" val="1688638"/>
                    </a:ext>
                  </a:extLst>
                </a:gridCol>
                <a:gridCol w="2369700">
                  <a:extLst>
                    <a:ext uri="{9D8B030D-6E8A-4147-A177-3AD203B41FA5}">
                      <a16:colId xmlns:a16="http://schemas.microsoft.com/office/drawing/2014/main" val="1241308886"/>
                    </a:ext>
                  </a:extLst>
                </a:gridCol>
              </a:tblGrid>
              <a:tr h="543568">
                <a:tc rowSpan="2">
                  <a:txBody>
                    <a:bodyPr/>
                    <a:lstStyle/>
                    <a:p>
                      <a:pPr algn="ctr" fontAlgn="ctr"/>
                      <a:r>
                        <a:rPr lang="en-US" sz="2400" b="1" i="0" u="none" strike="noStrike">
                          <a:solidFill>
                            <a:srgbClr val="782C87"/>
                          </a:solidFill>
                          <a:effectLst/>
                          <a:latin typeface="Calibri" panose="020F0502020204030204" pitchFamily="34" charset="0"/>
                        </a:rPr>
                        <a:t>A</a:t>
                      </a:r>
                    </a:p>
                    <a:p>
                      <a:pPr algn="ctr" fontAlgn="ctr"/>
                      <a:r>
                        <a:rPr lang="en-US" sz="1900" b="1" i="0" u="none" strike="noStrike">
                          <a:solidFill>
                            <a:schemeClr val="bg1"/>
                          </a:solidFill>
                          <a:effectLst/>
                          <a:latin typeface="Calibri" panose="020F0502020204030204" pitchFamily="34" charset="0"/>
                        </a:rPr>
                        <a:t>S</a:t>
                      </a:r>
                    </a:p>
                    <a:p>
                      <a:pPr algn="ctr" fontAlgn="ctr"/>
                      <a:r>
                        <a:rPr lang="en-US" sz="1900" b="1" i="0" u="none" strike="noStrike">
                          <a:solidFill>
                            <a:schemeClr val="bg1"/>
                          </a:solidFill>
                          <a:effectLst/>
                          <a:latin typeface="Calibri" panose="020F0502020204030204" pitchFamily="34" charset="0"/>
                        </a:rPr>
                        <a:t>K</a:t>
                      </a:r>
                    </a:p>
                    <a:p>
                      <a:pPr algn="ctr" fontAlgn="ctr"/>
                      <a:endParaRPr lang="en-US" sz="1900" b="1" i="0" u="none" strike="noStrike">
                        <a:solidFill>
                          <a:schemeClr val="bg1"/>
                        </a:solidFill>
                        <a:effectLst/>
                        <a:latin typeface="Calibri" panose="020F0502020204030204" pitchFamily="34" charset="0"/>
                      </a:endParaRPr>
                    </a:p>
                    <a:p>
                      <a:pPr algn="ctr" fontAlgn="ctr"/>
                      <a:r>
                        <a:rPr lang="en-US" sz="1900" b="1" i="0" u="none" strike="noStrike">
                          <a:solidFill>
                            <a:schemeClr val="bg1"/>
                          </a:solidFill>
                          <a:effectLst/>
                          <a:latin typeface="Calibri" panose="020F0502020204030204" pitchFamily="34" charset="0"/>
                        </a:rPr>
                        <a:t>P</a:t>
                      </a:r>
                    </a:p>
                    <a:p>
                      <a:pPr algn="ctr" fontAlgn="ctr"/>
                      <a:r>
                        <a:rPr lang="en-US" sz="1900" b="1" i="0" u="none" strike="noStrike">
                          <a:solidFill>
                            <a:schemeClr val="bg1"/>
                          </a:solidFill>
                          <a:effectLst/>
                          <a:latin typeface="Calibri" panose="020F0502020204030204" pitchFamily="34" charset="0"/>
                        </a:rPr>
                        <a:t>E</a:t>
                      </a:r>
                    </a:p>
                    <a:p>
                      <a:pPr algn="ctr" fontAlgn="ctr"/>
                      <a:r>
                        <a:rPr lang="en-US" sz="1900" b="1" i="0" u="none" strike="noStrike">
                          <a:solidFill>
                            <a:schemeClr val="bg1"/>
                          </a:solidFill>
                          <a:effectLst/>
                          <a:latin typeface="Calibri" panose="020F0502020204030204" pitchFamily="34" charset="0"/>
                        </a:rPr>
                        <a:t>R</a:t>
                      </a:r>
                    </a:p>
                    <a:p>
                      <a:pPr algn="ctr" fontAlgn="ctr"/>
                      <a:r>
                        <a:rPr lang="en-US" sz="1900" b="1" i="0" u="none" strike="noStrike">
                          <a:solidFill>
                            <a:schemeClr val="bg1"/>
                          </a:solidFill>
                          <a:effectLst/>
                          <a:latin typeface="Calibri" panose="020F0502020204030204" pitchFamily="34" charset="0"/>
                        </a:rPr>
                        <a:t>M</a:t>
                      </a:r>
                    </a:p>
                    <a:p>
                      <a:pPr algn="ctr" fontAlgn="ctr"/>
                      <a:r>
                        <a:rPr lang="en-US" sz="1900" b="1" i="0" u="none" strike="noStrike">
                          <a:solidFill>
                            <a:schemeClr val="bg1"/>
                          </a:solidFill>
                          <a:effectLst/>
                          <a:latin typeface="Calibri" panose="020F0502020204030204" pitchFamily="34" charset="0"/>
                        </a:rPr>
                        <a:t>I</a:t>
                      </a:r>
                    </a:p>
                    <a:p>
                      <a:pPr algn="ctr" fontAlgn="ctr"/>
                      <a:r>
                        <a:rPr lang="en-US" sz="1900" b="1" i="0" u="none" strike="noStrike">
                          <a:solidFill>
                            <a:schemeClr val="bg1"/>
                          </a:solidFill>
                          <a:effectLst/>
                          <a:latin typeface="Calibri" panose="020F0502020204030204" pitchFamily="34" charset="0"/>
                        </a:rPr>
                        <a:t>S</a:t>
                      </a:r>
                    </a:p>
                    <a:p>
                      <a:pPr algn="ctr" fontAlgn="ctr"/>
                      <a:r>
                        <a:rPr lang="en-US" sz="1900" b="1" i="0" u="none" strike="noStrike">
                          <a:solidFill>
                            <a:schemeClr val="bg1"/>
                          </a:solidFill>
                          <a:effectLst/>
                          <a:latin typeface="Calibri" panose="020F0502020204030204" pitchFamily="34" charset="0"/>
                        </a:rPr>
                        <a:t>S</a:t>
                      </a:r>
                    </a:p>
                    <a:p>
                      <a:pPr algn="ctr" fontAlgn="ctr"/>
                      <a:r>
                        <a:rPr lang="en-US" sz="1900" b="1" i="0" u="none" strike="noStrike">
                          <a:solidFill>
                            <a:schemeClr val="bg1"/>
                          </a:solidFill>
                          <a:effectLst/>
                          <a:latin typeface="Calibri" panose="020F0502020204030204" pitchFamily="34" charset="0"/>
                        </a:rPr>
                        <a:t>I</a:t>
                      </a:r>
                    </a:p>
                    <a:p>
                      <a:pPr algn="ctr" fontAlgn="ctr"/>
                      <a:r>
                        <a:rPr lang="en-US" sz="1900" b="1" i="0" u="none" strike="noStrike">
                          <a:solidFill>
                            <a:schemeClr val="bg1"/>
                          </a:solidFill>
                          <a:effectLst/>
                          <a:latin typeface="Calibri" panose="020F0502020204030204" pitchFamily="34" charset="0"/>
                        </a:rPr>
                        <a:t>O</a:t>
                      </a:r>
                    </a:p>
                    <a:p>
                      <a:pPr algn="ctr" fontAlgn="ctr"/>
                      <a:r>
                        <a:rPr lang="en-US" sz="1900" b="1" i="0" u="none" strike="noStrike">
                          <a:solidFill>
                            <a:schemeClr val="bg1"/>
                          </a:solidFill>
                          <a:effectLst/>
                          <a:latin typeface="Calibri" panose="020F0502020204030204" pitchFamily="34" charset="0"/>
                        </a:rPr>
                        <a:t>N</a:t>
                      </a:r>
                      <a:endParaRPr lang="en-US" sz="14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w="12700" cmpd="sng">
                      <a:noFill/>
                      <a:prstDash val="solid"/>
                    </a:lnB>
                    <a:lnTlToBr w="12700" cmpd="sng">
                      <a:noFill/>
                      <a:prstDash val="solid"/>
                    </a:lnTlToBr>
                    <a:lnBlToTr w="12700" cmpd="sng">
                      <a:noFill/>
                      <a:prstDash val="solid"/>
                    </a:lnBlToTr>
                    <a:solidFill>
                      <a:srgbClr val="A9D08E"/>
                    </a:solidFill>
                  </a:tcPr>
                </a:tc>
                <a:tc>
                  <a:txBody>
                    <a:bodyPr/>
                    <a:lstStyle/>
                    <a:p>
                      <a:pPr algn="ctr" fontAlgn="ctr"/>
                      <a:r>
                        <a:rPr lang="en-US" sz="1900" b="1" i="1" u="none" strike="noStrike">
                          <a:solidFill>
                            <a:schemeClr val="bg1"/>
                          </a:solidFill>
                          <a:effectLst/>
                          <a:latin typeface="Calibri" panose="020F0502020204030204" pitchFamily="34" charset="0"/>
                        </a:rPr>
                        <a:t>Looks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1" u="none" strike="noStrike">
                          <a:solidFill>
                            <a:schemeClr val="bg1"/>
                          </a:solidFill>
                          <a:effectLst/>
                          <a:latin typeface="Calibri" panose="020F0502020204030204" pitchFamily="34" charset="0"/>
                        </a:rPr>
                        <a:t>Sounds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0" u="none" strike="noStrike">
                          <a:solidFill>
                            <a:schemeClr val="bg1"/>
                          </a:solidFill>
                          <a:effectLst/>
                          <a:latin typeface="Calibri" panose="020F0502020204030204" pitchFamily="34" charset="0"/>
                        </a:rPr>
                        <a:t>Try to Avoid</a:t>
                      </a: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329554959"/>
                  </a:ext>
                </a:extLst>
              </a:tr>
              <a:tr h="3574805">
                <a:tc vMerge="1">
                  <a:txBody>
                    <a:bodyPr/>
                    <a:lstStyle/>
                    <a:p>
                      <a:pPr algn="ctr" fontAlgn="ctr"/>
                      <a:r>
                        <a:rPr lang="en-US" sz="1400" b="1" i="0" u="none" strike="noStrike">
                          <a:solidFill>
                            <a:schemeClr val="bg1"/>
                          </a:solidFill>
                          <a:effectLst/>
                          <a:latin typeface="Calibri" panose="020F0502020204030204" pitchFamily="34" charset="0"/>
                        </a:rPr>
                        <a:t>I</a:t>
                      </a:r>
                    </a:p>
                    <a:p>
                      <a:pPr algn="ctr" fontAlgn="ctr"/>
                      <a:r>
                        <a:rPr lang="en-US" sz="1400" b="1" i="0" u="none" strike="noStrike">
                          <a:solidFill>
                            <a:schemeClr val="bg1"/>
                          </a:solidFill>
                          <a:effectLst/>
                          <a:latin typeface="Calibri" panose="020F0502020204030204" pitchFamily="34" charset="0"/>
                        </a:rPr>
                        <a:t>N</a:t>
                      </a:r>
                    </a:p>
                    <a:p>
                      <a:pPr algn="ctr" fontAlgn="ctr"/>
                      <a:r>
                        <a:rPr lang="en-US" sz="1400" b="1" i="0" u="none" strike="noStrike">
                          <a:solidFill>
                            <a:schemeClr val="bg1"/>
                          </a:solidFill>
                          <a:effectLst/>
                          <a:latin typeface="Calibri" panose="020F0502020204030204" pitchFamily="34" charset="0"/>
                        </a:rPr>
                        <a:t>T</a:t>
                      </a:r>
                    </a:p>
                    <a:p>
                      <a:pPr algn="ctr" fontAlgn="ctr"/>
                      <a:r>
                        <a:rPr lang="en-US" sz="1400" b="1" i="0" u="none" strike="noStrike">
                          <a:solidFill>
                            <a:schemeClr val="bg1"/>
                          </a:solidFill>
                          <a:effectLst/>
                          <a:latin typeface="Calibri" panose="020F0502020204030204" pitchFamily="34" charset="0"/>
                        </a:rPr>
                        <a:t>R</a:t>
                      </a:r>
                    </a:p>
                    <a:p>
                      <a:pPr algn="ctr" fontAlgn="ctr"/>
                      <a:r>
                        <a:rPr lang="en-US" sz="1400" b="1" i="0" u="none" strike="noStrike">
                          <a:solidFill>
                            <a:schemeClr val="bg1"/>
                          </a:solidFill>
                          <a:effectLst/>
                          <a:latin typeface="Calibri" panose="020F0502020204030204" pitchFamily="34" charset="0"/>
                        </a:rPr>
                        <a:t>O</a:t>
                      </a:r>
                    </a:p>
                    <a:p>
                      <a:pPr algn="ctr" fontAlgn="ctr"/>
                      <a:r>
                        <a:rPr lang="en-US" sz="1400" b="1" i="0" u="none" strike="noStrike">
                          <a:solidFill>
                            <a:schemeClr val="bg1"/>
                          </a:solidFill>
                          <a:effectLst/>
                          <a:latin typeface="Calibri" panose="020F0502020204030204" pitchFamily="34" charset="0"/>
                        </a:rPr>
                        <a:t>D</a:t>
                      </a:r>
                    </a:p>
                    <a:p>
                      <a:pPr algn="ctr" fontAlgn="ctr"/>
                      <a:r>
                        <a:rPr lang="en-US" sz="1400" b="1" i="0" u="none" strike="noStrike">
                          <a:solidFill>
                            <a:schemeClr val="bg1"/>
                          </a:solidFill>
                          <a:effectLst/>
                          <a:latin typeface="Calibri" panose="020F0502020204030204" pitchFamily="34" charset="0"/>
                        </a:rPr>
                        <a:t>U</a:t>
                      </a:r>
                    </a:p>
                    <a:p>
                      <a:pPr algn="ctr" fontAlgn="ctr"/>
                      <a:r>
                        <a:rPr lang="en-US" sz="1400" b="1" i="0" u="none" strike="noStrike">
                          <a:solidFill>
                            <a:schemeClr val="bg1"/>
                          </a:solidFill>
                          <a:effectLst/>
                          <a:latin typeface="Calibri" panose="020F0502020204030204" pitchFamily="34" charset="0"/>
                        </a:rPr>
                        <a:t>C</a:t>
                      </a:r>
                    </a:p>
                    <a:p>
                      <a:pPr algn="ctr" fontAlgn="ctr"/>
                      <a:r>
                        <a:rPr lang="en-US" sz="1400" b="1" i="0" u="none" strike="noStrike">
                          <a:solidFill>
                            <a:schemeClr val="bg1"/>
                          </a:solidFill>
                          <a:effectLst/>
                          <a:latin typeface="Calibri" panose="020F0502020204030204" pitchFamily="34" charset="0"/>
                        </a:rPr>
                        <a:t>E</a:t>
                      </a:r>
                      <a:br>
                        <a:rPr lang="en-US" sz="1400" b="1" i="0" u="none" strike="noStrike">
                          <a:solidFill>
                            <a:schemeClr val="bg1"/>
                          </a:solidFill>
                          <a:effectLst/>
                          <a:latin typeface="Calibri" panose="020F0502020204030204" pitchFamily="34" charset="0"/>
                        </a:rPr>
                      </a:br>
                      <a:br>
                        <a:rPr lang="en-US" sz="1400" b="1" i="1" u="none" strike="noStrike">
                          <a:solidFill>
                            <a:schemeClr val="bg1"/>
                          </a:solidFill>
                          <a:effectLst/>
                          <a:latin typeface="Calibri" panose="020F0502020204030204" pitchFamily="34" charset="0"/>
                        </a:rPr>
                      </a:br>
                      <a:endParaRPr lang="en-US" sz="1400" b="1" i="0" u="none" strike="noStrike">
                        <a:solidFill>
                          <a:schemeClr val="bg1"/>
                        </a:solidFill>
                        <a:effectLst/>
                        <a:latin typeface="Calibri" panose="020F0502020204030204" pitchFamily="34" charset="0"/>
                      </a:endParaRPr>
                    </a:p>
                  </a:txBody>
                  <a:tcPr marL="4763" marR="4763" marT="4763" anchor="ctr">
                    <a:lnL>
                      <a:noFill/>
                    </a:lnL>
                    <a:lnR>
                      <a:noFill/>
                    </a:lnR>
                    <a:lnT>
                      <a:noFill/>
                    </a:lnT>
                    <a:lnB>
                      <a:noFill/>
                    </a:lnB>
                    <a:lnTlToBr w="12700" cmpd="sng">
                      <a:noFill/>
                      <a:prstDash val="solid"/>
                    </a:lnTlToBr>
                    <a:lnBlToTr w="12700" cmpd="sng">
                      <a:noFill/>
                      <a:prstDash val="solid"/>
                    </a:lnBlToTr>
                    <a:solidFill>
                      <a:srgbClr val="A9D08E"/>
                    </a:solidFill>
                  </a:tcPr>
                </a:tc>
                <a:tc>
                  <a:txBody>
                    <a:bodyPr/>
                    <a:lstStyle/>
                    <a:p>
                      <a:pPr marL="120650" indent="0" algn="l" fontAlgn="ctr">
                        <a:tabLst>
                          <a:tab pos="3030538" algn="l"/>
                        </a:tabLst>
                      </a:pPr>
                      <a:endParaRPr lang="en-US" sz="1400" b="0" i="0" u="none" strike="noStrike">
                        <a:solidFill>
                          <a:schemeClr val="tx1"/>
                        </a:solidFill>
                        <a:effectLst/>
                        <a:latin typeface="Calibri" panose="020F0502020204030204" pitchFamily="34" charset="0"/>
                      </a:endParaRPr>
                    </a:p>
                    <a:p>
                      <a:pPr marL="120650" indent="0" algn="l" fontAlgn="ctr">
                        <a:tabLst>
                          <a:tab pos="3030538" algn="l"/>
                        </a:tabLst>
                      </a:pPr>
                      <a:r>
                        <a:rPr lang="en-US" sz="1400" b="0" i="0" u="none" strike="noStrike">
                          <a:solidFill>
                            <a:schemeClr val="tx1"/>
                          </a:solidFill>
                          <a:effectLst/>
                          <a:latin typeface="Calibri" panose="020F0502020204030204" pitchFamily="34" charset="0"/>
                        </a:rPr>
                        <a:t>Treating the person with dignity</a:t>
                      </a:r>
                    </a:p>
                    <a:p>
                      <a:pPr marL="120650" indent="0" algn="l" fontAlgn="ctr">
                        <a:tabLst>
                          <a:tab pos="3030538" algn="l"/>
                        </a:tabLst>
                      </a:pPr>
                      <a:endParaRPr lang="en-US" sz="1400" b="0" i="0" u="none" strike="noStrike">
                        <a:solidFill>
                          <a:schemeClr val="tx1"/>
                        </a:solidFill>
                        <a:effectLst/>
                        <a:latin typeface="Calibri" panose="020F0502020204030204" pitchFamily="34" charset="0"/>
                      </a:endParaRPr>
                    </a:p>
                    <a:p>
                      <a:pPr marL="120650" indent="0" algn="l" fontAlgn="ctr">
                        <a:tabLst>
                          <a:tab pos="3030538" algn="l"/>
                        </a:tabLst>
                      </a:pPr>
                      <a:r>
                        <a:rPr lang="en-US" sz="1400" b="0" i="0" u="none" strike="noStrike">
                          <a:solidFill>
                            <a:schemeClr val="tx1"/>
                          </a:solidFill>
                          <a:effectLst/>
                          <a:latin typeface="Calibri" panose="020F0502020204030204" pitchFamily="34" charset="0"/>
                        </a:rPr>
                        <a:t>Attention to privacy</a:t>
                      </a:r>
                    </a:p>
                    <a:p>
                      <a:pPr marL="120650" indent="0" algn="l" fontAlgn="ctr">
                        <a:tabLst>
                          <a:tab pos="3030538" algn="l"/>
                        </a:tabLst>
                      </a:pPr>
                      <a:endParaRPr lang="en-US" sz="1400" b="0" i="0" u="none" strike="noStrike">
                        <a:solidFill>
                          <a:schemeClr val="tx1"/>
                        </a:solidFill>
                        <a:effectLst/>
                        <a:latin typeface="Calibri" panose="020F0502020204030204" pitchFamily="34" charset="0"/>
                      </a:endParaRPr>
                    </a:p>
                    <a:p>
                      <a:pPr marL="120650" indent="0" algn="l" fontAlgn="ctr">
                        <a:tabLst>
                          <a:tab pos="3030538" algn="l"/>
                        </a:tabLst>
                      </a:pPr>
                      <a:r>
                        <a:rPr lang="en-US" sz="1400" b="0" i="0" u="none" strike="noStrike">
                          <a:solidFill>
                            <a:schemeClr val="tx1"/>
                          </a:solidFill>
                          <a:effectLst/>
                          <a:latin typeface="Calibri" panose="020F0502020204030204" pitchFamily="34" charset="0"/>
                        </a:rPr>
                        <a:t>Being present in the moment</a:t>
                      </a:r>
                    </a:p>
                    <a:p>
                      <a:pPr marL="120650" indent="0" algn="l" fontAlgn="ctr">
                        <a:tabLst>
                          <a:tab pos="3030538" algn="l"/>
                        </a:tabLst>
                      </a:pPr>
                      <a:endParaRPr lang="en-US" sz="1400" b="0" i="0" u="none" strike="noStrike">
                        <a:solidFill>
                          <a:schemeClr val="tx1"/>
                        </a:solidFill>
                        <a:effectLst/>
                        <a:latin typeface="Calibri" panose="020F0502020204030204" pitchFamily="34" charset="0"/>
                      </a:endParaRPr>
                    </a:p>
                    <a:p>
                      <a:pPr marL="120650" indent="0" algn="l" fontAlgn="ctr">
                        <a:tabLst>
                          <a:tab pos="3030538" algn="l"/>
                        </a:tabLst>
                      </a:pPr>
                      <a:r>
                        <a:rPr lang="en-US" sz="1400" b="0" i="0" u="none" strike="noStrike">
                          <a:solidFill>
                            <a:schemeClr val="tx1"/>
                          </a:solidFill>
                          <a:effectLst/>
                          <a:latin typeface="Calibri" panose="020F0502020204030204" pitchFamily="34" charset="0"/>
                        </a:rPr>
                        <a:t>Reading the room</a:t>
                      </a:r>
                    </a:p>
                    <a:p>
                      <a:pPr marL="120650" indent="0" algn="ctr" fontAlgn="ctr">
                        <a:tabLst>
                          <a:tab pos="3030538" algn="l"/>
                        </a:tabLst>
                      </a:pPr>
                      <a:endParaRPr lang="en-US" sz="1400" b="0" i="0" u="none" strike="noStrike">
                        <a:solidFill>
                          <a:schemeClr val="tx1"/>
                        </a:solidFill>
                        <a:effectLst/>
                        <a:latin typeface="Calibri" panose="020F0502020204030204" pitchFamily="34" charset="0"/>
                      </a:endParaRPr>
                    </a:p>
                    <a:p>
                      <a:pPr marL="120650" indent="0" algn="l" fontAlgn="ctr"/>
                      <a:endParaRPr lang="en-US" sz="1400" b="0" i="0" u="none" strike="noStrike">
                        <a:solidFill>
                          <a:schemeClr val="tx1"/>
                        </a:solidFill>
                        <a:effectLst/>
                        <a:latin typeface="Calibri" panose="020F0502020204030204" pitchFamily="34" charset="0"/>
                      </a:endParaRPr>
                    </a:p>
                    <a:p>
                      <a:pPr marL="120650" indent="0" algn="l" fontAlgn="ctr"/>
                      <a:endParaRPr lang="en-US" sz="14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341" rtl="0" eaLnBrk="1" fontAlgn="ctr" latinLnBrk="0" hangingPunct="1">
                        <a:lnSpc>
                          <a:spcPct val="100000"/>
                        </a:lnSpc>
                        <a:spcBef>
                          <a:spcPts val="0"/>
                        </a:spcBef>
                        <a:spcAft>
                          <a:spcPts val="0"/>
                        </a:spcAft>
                        <a:buClrTx/>
                        <a:buSzTx/>
                        <a:buFontTx/>
                        <a:buNone/>
                        <a:tabLst/>
                        <a:defRPr/>
                      </a:pPr>
                      <a:endParaRPr lang="en-US" sz="1400" b="0" i="0" u="none" strike="noStrike">
                        <a:solidFill>
                          <a:schemeClr val="tx1"/>
                        </a:solidFill>
                        <a:effectLst/>
                        <a:latin typeface="Calibri" panose="020F0502020204030204" pitchFamily="34" charset="0"/>
                      </a:endParaRPr>
                    </a:p>
                    <a:p>
                      <a:pPr marL="0" marR="0" lvl="0" indent="0" algn="l" defTabSz="914341"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Calibri" panose="020F0502020204030204" pitchFamily="34" charset="0"/>
                        </a:rPr>
                        <a:t>Asking before:</a:t>
                      </a:r>
                    </a:p>
                    <a:p>
                      <a:pPr marL="285750" marR="0" lvl="0" indent="-28575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a:solidFill>
                            <a:schemeClr val="tx1"/>
                          </a:solidFill>
                          <a:effectLst/>
                          <a:latin typeface="Calibri" panose="020F0502020204030204" pitchFamily="34" charset="0"/>
                        </a:rPr>
                        <a:t>touching the person.</a:t>
                      </a:r>
                    </a:p>
                    <a:p>
                      <a:pPr marL="285750" marR="0" lvl="0" indent="-28575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a:solidFill>
                            <a:schemeClr val="tx1"/>
                          </a:solidFill>
                          <a:effectLst/>
                          <a:latin typeface="Calibri" panose="020F0502020204030204" pitchFamily="34" charset="0"/>
                        </a:rPr>
                        <a:t>starting a procedure - even something as simple as taking vitals. </a:t>
                      </a:r>
                    </a:p>
                    <a:p>
                      <a:pPr marL="285750" marR="0" lvl="0" indent="-28575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a:solidFill>
                            <a:schemeClr val="tx1"/>
                          </a:solidFill>
                          <a:effectLst/>
                          <a:latin typeface="Calibri" panose="020F0502020204030204" pitchFamily="34" charset="0"/>
                        </a:rPr>
                        <a:t>speaking using PHI in front of others in the room.</a:t>
                      </a:r>
                    </a:p>
                    <a:p>
                      <a:pPr marL="285750" marR="0" lvl="0" indent="-285750" algn="l" defTabSz="914341"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a:solidFill>
                            <a:schemeClr val="tx1"/>
                          </a:solidFill>
                          <a:effectLst/>
                          <a:latin typeface="Calibri" panose="020F0502020204030204" pitchFamily="34" charset="0"/>
                        </a:rPr>
                        <a:t>Getting another team member involved in their care or resolution</a:t>
                      </a:r>
                    </a:p>
                    <a:p>
                      <a:pPr algn="l" fontAlgn="ctr"/>
                      <a:endParaRPr lang="en-US" sz="1400" b="0" i="0" u="none" strike="noStrike">
                        <a:solidFill>
                          <a:schemeClr val="tx1"/>
                        </a:solidFill>
                        <a:effectLst/>
                        <a:latin typeface="Calibri" panose="020F0502020204030204" pitchFamily="34" charset="0"/>
                      </a:endParaRPr>
                    </a:p>
                    <a:p>
                      <a:pPr marL="0" marR="0" lvl="0" indent="0" algn="l" defTabSz="914341" rtl="0" eaLnBrk="1" fontAlgn="ctr" latinLnBrk="0" hangingPunct="1">
                        <a:lnSpc>
                          <a:spcPct val="100000"/>
                        </a:lnSpc>
                        <a:spcBef>
                          <a:spcPts val="0"/>
                        </a:spcBef>
                        <a:spcAft>
                          <a:spcPts val="0"/>
                        </a:spcAft>
                        <a:buClrTx/>
                        <a:buSzTx/>
                        <a:buFontTx/>
                        <a:buNone/>
                        <a:tabLst/>
                        <a:defRPr/>
                      </a:pPr>
                      <a:r>
                        <a:rPr lang="en-US" sz="1400" b="0" i="0" u="none" strike="noStrike">
                          <a:solidFill>
                            <a:schemeClr val="tx1"/>
                          </a:solidFill>
                          <a:effectLst/>
                          <a:latin typeface="Calibri" panose="020F0502020204030204" pitchFamily="34" charset="0"/>
                        </a:rPr>
                        <a:t>Knocking on the door to enter a room and waiting until you hear permission to enter.</a:t>
                      </a:r>
                    </a:p>
                    <a:p>
                      <a:pPr algn="l" fontAlgn="ctr"/>
                      <a:endParaRPr lang="en-US" sz="14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400" b="0" i="0" u="none" strike="noStrike">
                        <a:solidFill>
                          <a:schemeClr val="tx1"/>
                        </a:solidFill>
                        <a:effectLst/>
                        <a:latin typeface="Calibri" panose="020F0502020204030204" pitchFamily="34" charset="0"/>
                      </a:endParaRPr>
                    </a:p>
                    <a:p>
                      <a:pPr marL="120650" indent="0" algn="l" fontAlgn="ctr"/>
                      <a:r>
                        <a:rPr lang="en-US" sz="1400" b="0" i="0" u="none" strike="noStrike">
                          <a:solidFill>
                            <a:schemeClr val="tx1"/>
                          </a:solidFill>
                          <a:effectLst/>
                          <a:latin typeface="Calibri" panose="020F0502020204030204" pitchFamily="34" charset="0"/>
                        </a:rPr>
                        <a:t>Looking only at the computer.</a:t>
                      </a:r>
                    </a:p>
                    <a:p>
                      <a:pPr marL="120650" indent="0" algn="l" fontAlgn="ctr"/>
                      <a:endParaRPr lang="en-US" sz="1400" b="0" i="0" u="none" strike="noStrike">
                        <a:solidFill>
                          <a:schemeClr val="tx1"/>
                        </a:solidFill>
                        <a:effectLst/>
                        <a:latin typeface="Calibri" panose="020F0502020204030204" pitchFamily="34" charset="0"/>
                      </a:endParaRPr>
                    </a:p>
                    <a:p>
                      <a:pPr marL="120650" indent="0" algn="l" fontAlgn="ctr"/>
                      <a:r>
                        <a:rPr lang="en-US" sz="1400" b="0" i="0" u="none" strike="noStrike">
                          <a:solidFill>
                            <a:schemeClr val="tx1"/>
                          </a:solidFill>
                          <a:effectLst/>
                          <a:latin typeface="Calibri" panose="020F0502020204030204" pitchFamily="34" charset="0"/>
                        </a:rPr>
                        <a:t>Making requests in a demanding way:</a:t>
                      </a:r>
                    </a:p>
                    <a:p>
                      <a:pPr marL="406400" indent="-285750" algn="l" fontAlgn="ctr">
                        <a:buFont typeface="Arial" panose="020B0604020202020204" pitchFamily="34" charset="0"/>
                        <a:buChar char="•"/>
                      </a:pPr>
                      <a:r>
                        <a:rPr lang="en-US" sz="1400" b="0" i="0" u="none" strike="noStrike">
                          <a:solidFill>
                            <a:schemeClr val="tx1"/>
                          </a:solidFill>
                          <a:effectLst/>
                          <a:latin typeface="Calibri" panose="020F0502020204030204" pitchFamily="34" charset="0"/>
                        </a:rPr>
                        <a:t>“Take that off.”</a:t>
                      </a:r>
                    </a:p>
                    <a:p>
                      <a:pPr marL="406400" indent="-285750" algn="l" fontAlgn="ctr">
                        <a:buFont typeface="Arial" panose="020B0604020202020204" pitchFamily="34" charset="0"/>
                        <a:buChar char="•"/>
                      </a:pPr>
                      <a:r>
                        <a:rPr lang="en-US" sz="1400" b="0" i="0" u="none" strike="noStrike">
                          <a:solidFill>
                            <a:schemeClr val="tx1"/>
                          </a:solidFill>
                          <a:effectLst/>
                          <a:latin typeface="Calibri" panose="020F0502020204030204" pitchFamily="34" charset="0"/>
                        </a:rPr>
                        <a:t>“Do they need to know?”</a:t>
                      </a:r>
                    </a:p>
                    <a:p>
                      <a:pPr marL="120650" indent="0" algn="l" fontAlgn="ctr">
                        <a:buFont typeface="Arial" panose="020B0604020202020204" pitchFamily="34" charset="0"/>
                        <a:buNone/>
                      </a:pPr>
                      <a:endParaRPr lang="en-US" sz="1400" b="0" i="0" u="none" strike="noStrike">
                        <a:solidFill>
                          <a:schemeClr val="tx1"/>
                        </a:solidFill>
                        <a:effectLst/>
                        <a:latin typeface="Calibri" panose="020F0502020204030204" pitchFamily="34" charset="0"/>
                      </a:endParaRPr>
                    </a:p>
                    <a:p>
                      <a:pPr marL="120650" indent="0" algn="l" fontAlgn="ctr">
                        <a:buFont typeface="Arial" panose="020B0604020202020204" pitchFamily="34" charset="0"/>
                        <a:buNone/>
                      </a:pPr>
                      <a:r>
                        <a:rPr lang="en-US" sz="1400" b="0" i="0" u="none" strike="noStrike">
                          <a:solidFill>
                            <a:schemeClr val="tx1"/>
                          </a:solidFill>
                          <a:effectLst/>
                          <a:latin typeface="Calibri" panose="020F0502020204030204" pitchFamily="34" charset="0"/>
                        </a:rPr>
                        <a:t>Speaking loudly in public areas of with open doors</a:t>
                      </a:r>
                    </a:p>
                    <a:p>
                      <a:pPr marL="120650" indent="0" algn="l" fontAlgn="ctr">
                        <a:buFont typeface="Arial" panose="020B0604020202020204" pitchFamily="34" charset="0"/>
                        <a:buNone/>
                      </a:pPr>
                      <a:endParaRPr lang="en-US" sz="1400" b="0" i="0" u="none" strike="noStrike">
                        <a:solidFill>
                          <a:schemeClr val="tx1"/>
                        </a:solidFill>
                        <a:effectLst/>
                        <a:latin typeface="Calibri" panose="020F0502020204030204" pitchFamily="34" charset="0"/>
                      </a:endParaRPr>
                    </a:p>
                    <a:p>
                      <a:pPr marL="120650" indent="0" algn="l" fontAlgn="ctr">
                        <a:buFont typeface="Arial" panose="020B0604020202020204" pitchFamily="34" charset="0"/>
                        <a:buNone/>
                      </a:pPr>
                      <a:r>
                        <a:rPr lang="en-US" sz="1400" b="0" i="0" u="none" strike="noStrike">
                          <a:solidFill>
                            <a:schemeClr val="tx1"/>
                          </a:solidFill>
                          <a:effectLst/>
                          <a:latin typeface="Calibri" panose="020F0502020204030204" pitchFamily="34" charset="0"/>
                        </a:rPr>
                        <a:t>Ignoring the emotions of others</a:t>
                      </a:r>
                    </a:p>
                    <a:p>
                      <a:pPr marL="120650" indent="0" algn="l" fontAlgn="ctr">
                        <a:buFont typeface="Arial" panose="020B0604020202020204" pitchFamily="34" charset="0"/>
                        <a:buNone/>
                      </a:pPr>
                      <a:endParaRPr lang="en-US" sz="14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solidFill>
                      <a:srgbClr val="E4F0DC"/>
                    </a:solidFill>
                  </a:tcPr>
                </a:tc>
                <a:extLst>
                  <a:ext uri="{0D108BD9-81ED-4DB2-BD59-A6C34878D82A}">
                    <a16:rowId xmlns:a16="http://schemas.microsoft.com/office/drawing/2014/main" val="937596702"/>
                  </a:ext>
                </a:extLst>
              </a:tr>
            </a:tbl>
          </a:graphicData>
        </a:graphic>
      </p:graphicFrame>
      <p:sp>
        <p:nvSpPr>
          <p:cNvPr id="6" name="TextBox 5">
            <a:extLst>
              <a:ext uri="{FF2B5EF4-FFF2-40B4-BE49-F238E27FC236}">
                <a16:creationId xmlns:a16="http://schemas.microsoft.com/office/drawing/2014/main" id="{897BE6C5-A4AE-A810-5AB1-D7A31BEF26E5}"/>
              </a:ext>
            </a:extLst>
          </p:cNvPr>
          <p:cNvSpPr txBox="1"/>
          <p:nvPr/>
        </p:nvSpPr>
        <p:spPr>
          <a:xfrm>
            <a:off x="288759" y="129715"/>
            <a:ext cx="8215540" cy="498598"/>
          </a:xfrm>
          <a:prstGeom prst="rect">
            <a:avLst/>
          </a:prstGeom>
          <a:noFill/>
        </p:spPr>
        <p:txBody>
          <a:bodyPr wrap="square" lIns="0" tIns="0" rIns="0" bIns="0" rtlCol="0">
            <a:spAutoFit/>
          </a:bodyPr>
          <a:lstStyle/>
          <a:p>
            <a:pPr algn="ctr" defTabSz="526701">
              <a:lnSpc>
                <a:spcPct val="90000"/>
              </a:lnSpc>
              <a:spcBef>
                <a:spcPts val="451"/>
              </a:spcBef>
            </a:pPr>
            <a:r>
              <a:rPr lang="en-US" sz="3600">
                <a:solidFill>
                  <a:srgbClr val="782C87"/>
                </a:solidFill>
                <a:latin typeface="Calibri" panose="020F0502020204030204"/>
              </a:rPr>
              <a:t>IC</a:t>
            </a:r>
            <a:r>
              <a:rPr lang="en-US" sz="3600">
                <a:solidFill>
                  <a:srgbClr val="7ABF29"/>
                </a:solidFill>
                <a:latin typeface="Calibri" panose="020F0502020204030204"/>
              </a:rPr>
              <a:t>A</a:t>
            </a:r>
            <a:r>
              <a:rPr lang="en-US" sz="3600">
                <a:solidFill>
                  <a:srgbClr val="782C87"/>
                </a:solidFill>
                <a:latin typeface="Calibri" panose="020F0502020204030204"/>
              </a:rPr>
              <a:t>RE</a:t>
            </a:r>
          </a:p>
        </p:txBody>
      </p:sp>
      <p:sp>
        <p:nvSpPr>
          <p:cNvPr id="2" name="Footer Placeholder 1">
            <a:extLst>
              <a:ext uri="{FF2B5EF4-FFF2-40B4-BE49-F238E27FC236}">
                <a16:creationId xmlns:a16="http://schemas.microsoft.com/office/drawing/2014/main" id="{5C6563D7-A9A7-4FD9-57D2-E54C2032C4AF}"/>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Tree>
    <p:extLst>
      <p:ext uri="{BB962C8B-B14F-4D97-AF65-F5344CB8AC3E}">
        <p14:creationId xmlns:p14="http://schemas.microsoft.com/office/powerpoint/2010/main" val="34246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075E5-7EE4-473C-9AB4-1D84A59F2032}"/>
              </a:ext>
            </a:extLst>
          </p:cNvPr>
          <p:cNvPicPr>
            <a:picLocks noChangeAspect="1"/>
          </p:cNvPicPr>
          <p:nvPr/>
        </p:nvPicPr>
        <p:blipFill>
          <a:blip r:embed="rId3"/>
          <a:stretch>
            <a:fillRect/>
          </a:stretch>
        </p:blipFill>
        <p:spPr>
          <a:xfrm>
            <a:off x="569260" y="1901080"/>
            <a:ext cx="3265043" cy="3242421"/>
          </a:xfrm>
          <a:prstGeom prst="rect">
            <a:avLst/>
          </a:prstGeom>
        </p:spPr>
      </p:pic>
      <p:sp>
        <p:nvSpPr>
          <p:cNvPr id="9" name="TextBox 8">
            <a:extLst>
              <a:ext uri="{FF2B5EF4-FFF2-40B4-BE49-F238E27FC236}">
                <a16:creationId xmlns:a16="http://schemas.microsoft.com/office/drawing/2014/main" id="{57441863-3C34-4F4F-9A2B-AE497AF43397}"/>
              </a:ext>
            </a:extLst>
          </p:cNvPr>
          <p:cNvSpPr txBox="1"/>
          <p:nvPr/>
        </p:nvSpPr>
        <p:spPr>
          <a:xfrm>
            <a:off x="6401647" y="1499731"/>
            <a:ext cx="1851170" cy="1200329"/>
          </a:xfrm>
          <a:prstGeom prst="rect">
            <a:avLst/>
          </a:prstGeom>
          <a:noFill/>
        </p:spPr>
        <p:txBody>
          <a:bodyPr wrap="square" rtlCol="0">
            <a:spAutoFit/>
          </a:bodyPr>
          <a:lstStyle/>
          <a:p>
            <a:pPr algn="ctr" defTabSz="685800"/>
            <a:r>
              <a:rPr lang="en-US">
                <a:solidFill>
                  <a:srgbClr val="000000"/>
                </a:solidFill>
                <a:latin typeface="Calibri" panose="020F0502020204030204"/>
              </a:rPr>
              <a:t>We need to talk about your concerning results right now.</a:t>
            </a:r>
          </a:p>
        </p:txBody>
      </p:sp>
      <p:sp>
        <p:nvSpPr>
          <p:cNvPr id="10" name="Flowchart: Summing Junction 9">
            <a:extLst>
              <a:ext uri="{FF2B5EF4-FFF2-40B4-BE49-F238E27FC236}">
                <a16:creationId xmlns:a16="http://schemas.microsoft.com/office/drawing/2014/main" id="{4929A8B9-95D8-4493-9BE0-E9E06F4290CB}"/>
              </a:ext>
            </a:extLst>
          </p:cNvPr>
          <p:cNvSpPr/>
          <p:nvPr/>
        </p:nvSpPr>
        <p:spPr>
          <a:xfrm>
            <a:off x="6334027" y="1113690"/>
            <a:ext cx="1986411" cy="1766843"/>
          </a:xfrm>
          <a:prstGeom prst="flowChartSummingJuncti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11" name="TextBox 10">
            <a:extLst>
              <a:ext uri="{FF2B5EF4-FFF2-40B4-BE49-F238E27FC236}">
                <a16:creationId xmlns:a16="http://schemas.microsoft.com/office/drawing/2014/main" id="{26488A8C-7CCC-4A69-907A-90266D17DDB9}"/>
              </a:ext>
            </a:extLst>
          </p:cNvPr>
          <p:cNvSpPr txBox="1"/>
          <p:nvPr/>
        </p:nvSpPr>
        <p:spPr>
          <a:xfrm>
            <a:off x="3188460" y="2430409"/>
            <a:ext cx="2583811" cy="923843"/>
          </a:xfrm>
          <a:prstGeom prst="rect">
            <a:avLst/>
          </a:prstGeom>
          <a:noFill/>
        </p:spPr>
        <p:txBody>
          <a:bodyPr wrap="square" rtlCol="0">
            <a:spAutoFit/>
          </a:bodyPr>
          <a:lstStyle/>
          <a:p>
            <a:pPr algn="ctr" defTabSz="685800"/>
            <a:r>
              <a:rPr lang="en-US" sz="1351">
                <a:solidFill>
                  <a:srgbClr val="000000"/>
                </a:solidFill>
                <a:latin typeface="Calibri" panose="020F0502020204030204"/>
              </a:rPr>
              <a:t>I’d like to discuss some of your test results. Would you prefer to review those results privately with me or include those in this room?</a:t>
            </a:r>
          </a:p>
        </p:txBody>
      </p:sp>
      <p:sp>
        <p:nvSpPr>
          <p:cNvPr id="15" name="TextBox 14">
            <a:extLst>
              <a:ext uri="{FF2B5EF4-FFF2-40B4-BE49-F238E27FC236}">
                <a16:creationId xmlns:a16="http://schemas.microsoft.com/office/drawing/2014/main" id="{62DF5391-08A4-48F3-93D9-C4A82071B5C5}"/>
              </a:ext>
            </a:extLst>
          </p:cNvPr>
          <p:cNvSpPr txBox="1"/>
          <p:nvPr/>
        </p:nvSpPr>
        <p:spPr>
          <a:xfrm>
            <a:off x="5941743" y="3579687"/>
            <a:ext cx="1718090" cy="923330"/>
          </a:xfrm>
          <a:prstGeom prst="rect">
            <a:avLst/>
          </a:prstGeom>
          <a:noFill/>
        </p:spPr>
        <p:txBody>
          <a:bodyPr wrap="square" rtlCol="0">
            <a:spAutoFit/>
          </a:bodyPr>
          <a:lstStyle/>
          <a:p>
            <a:pPr algn="ctr" defTabSz="685800"/>
            <a:r>
              <a:rPr lang="en-US">
                <a:solidFill>
                  <a:srgbClr val="000000"/>
                </a:solidFill>
                <a:latin typeface="Calibri" panose="020F0502020204030204"/>
              </a:rPr>
              <a:t>It looks like your bloodwork indicates….</a:t>
            </a:r>
          </a:p>
        </p:txBody>
      </p:sp>
      <p:sp>
        <p:nvSpPr>
          <p:cNvPr id="16" name="Flowchart: Summing Junction 15">
            <a:extLst>
              <a:ext uri="{FF2B5EF4-FFF2-40B4-BE49-F238E27FC236}">
                <a16:creationId xmlns:a16="http://schemas.microsoft.com/office/drawing/2014/main" id="{4DCC91FE-5E4D-4C86-BBBF-F533EB252069}"/>
              </a:ext>
            </a:extLst>
          </p:cNvPr>
          <p:cNvSpPr/>
          <p:nvPr/>
        </p:nvSpPr>
        <p:spPr>
          <a:xfrm>
            <a:off x="5772272" y="3116250"/>
            <a:ext cx="2057033" cy="1827120"/>
          </a:xfrm>
          <a:prstGeom prst="flowChartSummingJunction">
            <a:avLst/>
          </a:prstGeom>
          <a:noFill/>
          <a:ln w="57150">
            <a:solidFill>
              <a:srgbClr val="7AB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6" name="TextBox 5">
            <a:extLst>
              <a:ext uri="{FF2B5EF4-FFF2-40B4-BE49-F238E27FC236}">
                <a16:creationId xmlns:a16="http://schemas.microsoft.com/office/drawing/2014/main" id="{8C34A073-738B-0638-B9E4-47EC580FB8EC}"/>
              </a:ext>
            </a:extLst>
          </p:cNvPr>
          <p:cNvSpPr txBox="1"/>
          <p:nvPr/>
        </p:nvSpPr>
        <p:spPr>
          <a:xfrm>
            <a:off x="689092" y="490443"/>
            <a:ext cx="6638140" cy="646331"/>
          </a:xfrm>
          <a:prstGeom prst="rect">
            <a:avLst/>
          </a:prstGeom>
          <a:noFill/>
        </p:spPr>
        <p:txBody>
          <a:bodyPr wrap="square" rtlCol="0">
            <a:spAutoFit/>
          </a:bodyPr>
          <a:lstStyle/>
          <a:p>
            <a:pPr defTabSz="685800"/>
            <a:r>
              <a:rPr lang="en-US" sz="3600" b="1">
                <a:solidFill>
                  <a:srgbClr val="782C87"/>
                </a:solidFill>
                <a:latin typeface="Calibri" panose="020F0502020204030204"/>
              </a:rPr>
              <a:t>Let’s Practice…</a:t>
            </a:r>
            <a:r>
              <a:rPr lang="en-US" sz="3600" b="1">
                <a:solidFill>
                  <a:srgbClr val="7ABF29"/>
                </a:solidFill>
                <a:latin typeface="Calibri" panose="020F0502020204030204"/>
              </a:rPr>
              <a:t>ASK PERMISSION!</a:t>
            </a:r>
          </a:p>
        </p:txBody>
      </p:sp>
      <p:sp>
        <p:nvSpPr>
          <p:cNvPr id="2" name="Footer Placeholder 1">
            <a:extLst>
              <a:ext uri="{FF2B5EF4-FFF2-40B4-BE49-F238E27FC236}">
                <a16:creationId xmlns:a16="http://schemas.microsoft.com/office/drawing/2014/main" id="{4B9EAF57-471F-2F99-600F-01EB45B95FF1}"/>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
        <p:nvSpPr>
          <p:cNvPr id="4" name="Slide Number Placeholder 3">
            <a:extLst>
              <a:ext uri="{FF2B5EF4-FFF2-40B4-BE49-F238E27FC236}">
                <a16:creationId xmlns:a16="http://schemas.microsoft.com/office/drawing/2014/main" id="{8C257148-A938-BA4C-D741-225BED40DEE3}"/>
              </a:ext>
            </a:extLst>
          </p:cNvPr>
          <p:cNvSpPr>
            <a:spLocks noGrp="1"/>
          </p:cNvSpPr>
          <p:nvPr>
            <p:ph type="sldNum" sz="quarter" idx="12"/>
          </p:nvPr>
        </p:nvSpPr>
        <p:spPr/>
        <p:txBody>
          <a:bodyPr/>
          <a:lstStyle/>
          <a:p>
            <a:pPr defTabSz="685800"/>
            <a:fld id="{6002999D-52FC-4C37-BF2A-53F0EC561CB0}" type="slidenum">
              <a:rPr lang="en-US">
                <a:solidFill>
                  <a:srgbClr val="000000">
                    <a:tint val="75000"/>
                  </a:srgbClr>
                </a:solidFill>
              </a:rPr>
              <a:pPr defTabSz="685800"/>
              <a:t>22</a:t>
            </a:fld>
            <a:endParaRPr lang="en-US">
              <a:solidFill>
                <a:srgbClr val="000000">
                  <a:tint val="75000"/>
                </a:srgbClr>
              </a:solidFill>
            </a:endParaRPr>
          </a:p>
        </p:txBody>
      </p:sp>
    </p:spTree>
    <p:extLst>
      <p:ext uri="{BB962C8B-B14F-4D97-AF65-F5344CB8AC3E}">
        <p14:creationId xmlns:p14="http://schemas.microsoft.com/office/powerpoint/2010/main" val="13057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C8F42-392F-299B-10C3-A5DE0FDB213B}"/>
              </a:ext>
            </a:extLst>
          </p:cNvPr>
          <p:cNvSpPr>
            <a:spLocks noGrp="1"/>
          </p:cNvSpPr>
          <p:nvPr>
            <p:ph type="sldNum" sz="quarter" idx="12"/>
          </p:nvPr>
        </p:nvSpPr>
        <p:spPr/>
        <p:txBody>
          <a:bodyPr/>
          <a:lstStyle/>
          <a:p>
            <a:pPr defTabSz="685800"/>
            <a:fld id="{1DD94B5B-D30F-4545-8249-7FFD9D2FA383}" type="slidenum">
              <a:rPr lang="en-US">
                <a:solidFill>
                  <a:srgbClr val="000000">
                    <a:tint val="75000"/>
                  </a:srgbClr>
                </a:solidFill>
              </a:rPr>
              <a:pPr defTabSz="685800"/>
              <a:t>23</a:t>
            </a:fld>
            <a:endParaRPr lang="en-US">
              <a:solidFill>
                <a:srgbClr val="000000">
                  <a:tint val="75000"/>
                </a:srgbClr>
              </a:solidFill>
            </a:endParaRPr>
          </a:p>
        </p:txBody>
      </p:sp>
      <p:graphicFrame>
        <p:nvGraphicFramePr>
          <p:cNvPr id="16" name="Content Placeholder 15">
            <a:extLst>
              <a:ext uri="{FF2B5EF4-FFF2-40B4-BE49-F238E27FC236}">
                <a16:creationId xmlns:a16="http://schemas.microsoft.com/office/drawing/2014/main" id="{4C5BED97-39DE-4978-D5D2-E0BA167456B4}"/>
              </a:ext>
            </a:extLst>
          </p:cNvPr>
          <p:cNvGraphicFramePr>
            <a:graphicFrameLocks noGrp="1"/>
          </p:cNvGraphicFramePr>
          <p:nvPr>
            <p:ph idx="1"/>
          </p:nvPr>
        </p:nvGraphicFramePr>
        <p:xfrm>
          <a:off x="415090" y="754568"/>
          <a:ext cx="8089209" cy="4122183"/>
        </p:xfrm>
        <a:graphic>
          <a:graphicData uri="http://schemas.openxmlformats.org/drawingml/2006/table">
            <a:tbl>
              <a:tblPr/>
              <a:tblGrid>
                <a:gridCol w="965256">
                  <a:extLst>
                    <a:ext uri="{9D8B030D-6E8A-4147-A177-3AD203B41FA5}">
                      <a16:colId xmlns:a16="http://schemas.microsoft.com/office/drawing/2014/main" val="1485437496"/>
                    </a:ext>
                  </a:extLst>
                </a:gridCol>
                <a:gridCol w="2551035">
                  <a:extLst>
                    <a:ext uri="{9D8B030D-6E8A-4147-A177-3AD203B41FA5}">
                      <a16:colId xmlns:a16="http://schemas.microsoft.com/office/drawing/2014/main" val="4219686665"/>
                    </a:ext>
                  </a:extLst>
                </a:gridCol>
                <a:gridCol w="2239658">
                  <a:extLst>
                    <a:ext uri="{9D8B030D-6E8A-4147-A177-3AD203B41FA5}">
                      <a16:colId xmlns:a16="http://schemas.microsoft.com/office/drawing/2014/main" val="1688638"/>
                    </a:ext>
                  </a:extLst>
                </a:gridCol>
                <a:gridCol w="2333260">
                  <a:extLst>
                    <a:ext uri="{9D8B030D-6E8A-4147-A177-3AD203B41FA5}">
                      <a16:colId xmlns:a16="http://schemas.microsoft.com/office/drawing/2014/main" val="1241308886"/>
                    </a:ext>
                  </a:extLst>
                </a:gridCol>
              </a:tblGrid>
              <a:tr h="543568">
                <a:tc rowSpan="2">
                  <a:txBody>
                    <a:bodyPr/>
                    <a:lstStyle/>
                    <a:p>
                      <a:pPr algn="ctr" fontAlgn="ctr"/>
                      <a:r>
                        <a:rPr lang="en-US" sz="2100" b="1" i="0" u="none" strike="noStrike">
                          <a:solidFill>
                            <a:srgbClr val="782C87"/>
                          </a:solidFill>
                          <a:effectLst/>
                          <a:latin typeface="Calibri" panose="020F0502020204030204" pitchFamily="34" charset="0"/>
                        </a:rPr>
                        <a:t>R</a:t>
                      </a:r>
                    </a:p>
                    <a:p>
                      <a:pPr algn="ctr" fontAlgn="ctr"/>
                      <a:r>
                        <a:rPr lang="en-US" sz="1900" b="1" i="0" u="none" strike="noStrike">
                          <a:solidFill>
                            <a:schemeClr val="bg1"/>
                          </a:solidFill>
                          <a:effectLst/>
                          <a:latin typeface="Calibri" panose="020F0502020204030204" pitchFamily="34" charset="0"/>
                        </a:rPr>
                        <a:t>E</a:t>
                      </a:r>
                    </a:p>
                    <a:p>
                      <a:pPr algn="ctr" fontAlgn="ctr"/>
                      <a:r>
                        <a:rPr lang="en-US" sz="1900" b="1" i="0" u="none" strike="noStrike">
                          <a:solidFill>
                            <a:schemeClr val="bg1"/>
                          </a:solidFill>
                          <a:effectLst/>
                          <a:latin typeface="Calibri" panose="020F0502020204030204" pitchFamily="34" charset="0"/>
                        </a:rPr>
                        <a:t>D</a:t>
                      </a:r>
                    </a:p>
                    <a:p>
                      <a:pPr algn="ctr" fontAlgn="ctr"/>
                      <a:r>
                        <a:rPr lang="en-US" sz="1900" b="1" i="0" u="none" strike="noStrike">
                          <a:solidFill>
                            <a:schemeClr val="bg1"/>
                          </a:solidFill>
                          <a:effectLst/>
                          <a:latin typeface="Calibri" panose="020F0502020204030204" pitchFamily="34" charset="0"/>
                        </a:rPr>
                        <a:t>U</a:t>
                      </a:r>
                    </a:p>
                    <a:p>
                      <a:pPr algn="ctr" fontAlgn="ctr"/>
                      <a:r>
                        <a:rPr lang="en-US" sz="1900" b="1" i="0" u="none" strike="noStrike">
                          <a:solidFill>
                            <a:schemeClr val="bg1"/>
                          </a:solidFill>
                          <a:effectLst/>
                          <a:latin typeface="Calibri" panose="020F0502020204030204" pitchFamily="34" charset="0"/>
                        </a:rPr>
                        <a:t>C</a:t>
                      </a:r>
                    </a:p>
                    <a:p>
                      <a:pPr algn="ctr" fontAlgn="ctr"/>
                      <a:r>
                        <a:rPr lang="en-US" sz="1900" b="1" i="0" u="none" strike="noStrike">
                          <a:solidFill>
                            <a:schemeClr val="bg1"/>
                          </a:solidFill>
                          <a:effectLst/>
                          <a:latin typeface="Calibri" panose="020F0502020204030204" pitchFamily="34" charset="0"/>
                        </a:rPr>
                        <a:t>E</a:t>
                      </a:r>
                    </a:p>
                    <a:p>
                      <a:pPr algn="ctr" fontAlgn="ctr"/>
                      <a:endParaRPr lang="en-US" sz="1900" b="1" i="0" u="none" strike="noStrike">
                        <a:solidFill>
                          <a:schemeClr val="bg1"/>
                        </a:solidFill>
                        <a:effectLst/>
                        <a:latin typeface="Calibri" panose="020F0502020204030204" pitchFamily="34" charset="0"/>
                      </a:endParaRPr>
                    </a:p>
                    <a:p>
                      <a:pPr algn="ctr" fontAlgn="ctr"/>
                      <a:r>
                        <a:rPr lang="en-US" sz="1900" b="1" i="0" u="none" strike="noStrike">
                          <a:solidFill>
                            <a:schemeClr val="bg1"/>
                          </a:solidFill>
                          <a:effectLst/>
                          <a:latin typeface="Calibri" panose="020F0502020204030204" pitchFamily="34" charset="0"/>
                        </a:rPr>
                        <a:t>A</a:t>
                      </a:r>
                    </a:p>
                    <a:p>
                      <a:pPr algn="ctr" fontAlgn="ctr"/>
                      <a:r>
                        <a:rPr lang="en-US" sz="1900" b="1" i="0" u="none" strike="noStrike">
                          <a:solidFill>
                            <a:schemeClr val="bg1"/>
                          </a:solidFill>
                          <a:effectLst/>
                          <a:latin typeface="Calibri" panose="020F0502020204030204" pitchFamily="34" charset="0"/>
                        </a:rPr>
                        <a:t>N</a:t>
                      </a:r>
                    </a:p>
                    <a:p>
                      <a:pPr algn="ctr" fontAlgn="ctr"/>
                      <a:r>
                        <a:rPr lang="en-US" sz="1900" b="1" i="0" u="none" strike="noStrike">
                          <a:solidFill>
                            <a:schemeClr val="bg1"/>
                          </a:solidFill>
                          <a:effectLst/>
                          <a:latin typeface="Calibri" panose="020F0502020204030204" pitchFamily="34" charset="0"/>
                        </a:rPr>
                        <a:t>X</a:t>
                      </a:r>
                    </a:p>
                    <a:p>
                      <a:pPr algn="ctr" fontAlgn="ctr"/>
                      <a:r>
                        <a:rPr lang="en-US" sz="1900" b="1" i="0" u="none" strike="noStrike">
                          <a:solidFill>
                            <a:schemeClr val="bg1"/>
                          </a:solidFill>
                          <a:effectLst/>
                          <a:latin typeface="Calibri" panose="020F0502020204030204" pitchFamily="34" charset="0"/>
                        </a:rPr>
                        <a:t>I</a:t>
                      </a:r>
                    </a:p>
                    <a:p>
                      <a:pPr algn="ctr" fontAlgn="ctr"/>
                      <a:r>
                        <a:rPr lang="en-US" sz="1900" b="1" i="0" u="none" strike="noStrike">
                          <a:solidFill>
                            <a:schemeClr val="bg1"/>
                          </a:solidFill>
                          <a:effectLst/>
                          <a:latin typeface="Calibri" panose="020F0502020204030204" pitchFamily="34" charset="0"/>
                        </a:rPr>
                        <a:t>E</a:t>
                      </a:r>
                    </a:p>
                    <a:p>
                      <a:pPr algn="ctr" fontAlgn="ctr"/>
                      <a:r>
                        <a:rPr lang="en-US" sz="1900" b="1" i="0" u="none" strike="noStrike">
                          <a:solidFill>
                            <a:schemeClr val="bg1"/>
                          </a:solidFill>
                          <a:effectLst/>
                          <a:latin typeface="Calibri" panose="020F0502020204030204" pitchFamily="34" charset="0"/>
                        </a:rPr>
                        <a:t>T</a:t>
                      </a:r>
                    </a:p>
                    <a:p>
                      <a:pPr algn="ctr" fontAlgn="ctr"/>
                      <a:r>
                        <a:rPr lang="en-US" sz="1900" b="1" i="0" u="none" strike="noStrike">
                          <a:solidFill>
                            <a:schemeClr val="bg1"/>
                          </a:solidFill>
                          <a:effectLst/>
                          <a:latin typeface="Calibri" panose="020F0502020204030204" pitchFamily="34" charset="0"/>
                        </a:rPr>
                        <a:t>Y</a:t>
                      </a:r>
                      <a:endParaRPr lang="en-US" sz="14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w="12700" cmpd="sng">
                      <a:noFill/>
                      <a:prstDash val="solid"/>
                    </a:lnB>
                    <a:lnTlToBr w="12700" cmpd="sng">
                      <a:noFill/>
                      <a:prstDash val="solid"/>
                    </a:lnTlToBr>
                    <a:lnBlToTr w="12700" cmpd="sng">
                      <a:noFill/>
                      <a:prstDash val="solid"/>
                    </a:lnBlToTr>
                    <a:solidFill>
                      <a:srgbClr val="A9D08E"/>
                    </a:solidFill>
                  </a:tcPr>
                </a:tc>
                <a:tc>
                  <a:txBody>
                    <a:bodyPr/>
                    <a:lstStyle/>
                    <a:p>
                      <a:pPr algn="ctr" fontAlgn="ctr"/>
                      <a:r>
                        <a:rPr lang="en-US" sz="1900" b="1" i="1" u="none" strike="noStrike">
                          <a:solidFill>
                            <a:schemeClr val="bg1"/>
                          </a:solidFill>
                          <a:effectLst/>
                          <a:latin typeface="Calibri" panose="020F0502020204030204" pitchFamily="34" charset="0"/>
                        </a:rPr>
                        <a:t>Looks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1" u="none" strike="noStrike">
                          <a:solidFill>
                            <a:schemeClr val="bg1"/>
                          </a:solidFill>
                          <a:effectLst/>
                          <a:latin typeface="Calibri" panose="020F0502020204030204" pitchFamily="34" charset="0"/>
                        </a:rPr>
                        <a:t>Sounds Like</a:t>
                      </a:r>
                      <a:endParaRPr lang="en-US" sz="1900" b="1" i="0" u="none" strike="noStrike">
                        <a:solidFill>
                          <a:schemeClr val="bg1"/>
                        </a:solidFill>
                        <a:effectLst/>
                        <a:latin typeface="Calibri" panose="020F0502020204030204" pitchFamily="34" charset="0"/>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0" u="none" strike="noStrike">
                          <a:solidFill>
                            <a:schemeClr val="bg1"/>
                          </a:solidFill>
                          <a:effectLst/>
                          <a:latin typeface="Calibri" panose="020F0502020204030204" pitchFamily="34" charset="0"/>
                        </a:rPr>
                        <a:t>Try to Avoid</a:t>
                      </a: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329554959"/>
                  </a:ext>
                </a:extLst>
              </a:tr>
              <a:tr h="3529085">
                <a:tc vMerge="1">
                  <a:txBody>
                    <a:bodyPr/>
                    <a:lstStyle/>
                    <a:p>
                      <a:pPr algn="ctr" fontAlgn="ctr"/>
                      <a:r>
                        <a:rPr lang="en-US" sz="1400" b="1" i="0" u="none" strike="noStrike">
                          <a:solidFill>
                            <a:schemeClr val="bg1"/>
                          </a:solidFill>
                          <a:effectLst/>
                          <a:latin typeface="Calibri" panose="020F0502020204030204" pitchFamily="34" charset="0"/>
                        </a:rPr>
                        <a:t>I</a:t>
                      </a:r>
                    </a:p>
                    <a:p>
                      <a:pPr algn="ctr" fontAlgn="ctr"/>
                      <a:r>
                        <a:rPr lang="en-US" sz="1400" b="1" i="0" u="none" strike="noStrike">
                          <a:solidFill>
                            <a:schemeClr val="bg1"/>
                          </a:solidFill>
                          <a:effectLst/>
                          <a:latin typeface="Calibri" panose="020F0502020204030204" pitchFamily="34" charset="0"/>
                        </a:rPr>
                        <a:t>N</a:t>
                      </a:r>
                    </a:p>
                    <a:p>
                      <a:pPr algn="ctr" fontAlgn="ctr"/>
                      <a:r>
                        <a:rPr lang="en-US" sz="1400" b="1" i="0" u="none" strike="noStrike">
                          <a:solidFill>
                            <a:schemeClr val="bg1"/>
                          </a:solidFill>
                          <a:effectLst/>
                          <a:latin typeface="Calibri" panose="020F0502020204030204" pitchFamily="34" charset="0"/>
                        </a:rPr>
                        <a:t>T</a:t>
                      </a:r>
                    </a:p>
                    <a:p>
                      <a:pPr algn="ctr" fontAlgn="ctr"/>
                      <a:r>
                        <a:rPr lang="en-US" sz="1400" b="1" i="0" u="none" strike="noStrike">
                          <a:solidFill>
                            <a:schemeClr val="bg1"/>
                          </a:solidFill>
                          <a:effectLst/>
                          <a:latin typeface="Calibri" panose="020F0502020204030204" pitchFamily="34" charset="0"/>
                        </a:rPr>
                        <a:t>R</a:t>
                      </a:r>
                    </a:p>
                    <a:p>
                      <a:pPr algn="ctr" fontAlgn="ctr"/>
                      <a:r>
                        <a:rPr lang="en-US" sz="1400" b="1" i="0" u="none" strike="noStrike">
                          <a:solidFill>
                            <a:schemeClr val="bg1"/>
                          </a:solidFill>
                          <a:effectLst/>
                          <a:latin typeface="Calibri" panose="020F0502020204030204" pitchFamily="34" charset="0"/>
                        </a:rPr>
                        <a:t>O</a:t>
                      </a:r>
                    </a:p>
                    <a:p>
                      <a:pPr algn="ctr" fontAlgn="ctr"/>
                      <a:r>
                        <a:rPr lang="en-US" sz="1400" b="1" i="0" u="none" strike="noStrike">
                          <a:solidFill>
                            <a:schemeClr val="bg1"/>
                          </a:solidFill>
                          <a:effectLst/>
                          <a:latin typeface="Calibri" panose="020F0502020204030204" pitchFamily="34" charset="0"/>
                        </a:rPr>
                        <a:t>D</a:t>
                      </a:r>
                    </a:p>
                    <a:p>
                      <a:pPr algn="ctr" fontAlgn="ctr"/>
                      <a:r>
                        <a:rPr lang="en-US" sz="1400" b="1" i="0" u="none" strike="noStrike">
                          <a:solidFill>
                            <a:schemeClr val="bg1"/>
                          </a:solidFill>
                          <a:effectLst/>
                          <a:latin typeface="Calibri" panose="020F0502020204030204" pitchFamily="34" charset="0"/>
                        </a:rPr>
                        <a:t>U</a:t>
                      </a:r>
                    </a:p>
                    <a:p>
                      <a:pPr algn="ctr" fontAlgn="ctr"/>
                      <a:r>
                        <a:rPr lang="en-US" sz="1400" b="1" i="0" u="none" strike="noStrike">
                          <a:solidFill>
                            <a:schemeClr val="bg1"/>
                          </a:solidFill>
                          <a:effectLst/>
                          <a:latin typeface="Calibri" panose="020F0502020204030204" pitchFamily="34" charset="0"/>
                        </a:rPr>
                        <a:t>C</a:t>
                      </a:r>
                    </a:p>
                    <a:p>
                      <a:pPr algn="ctr" fontAlgn="ctr"/>
                      <a:r>
                        <a:rPr lang="en-US" sz="1400" b="1" i="0" u="none" strike="noStrike">
                          <a:solidFill>
                            <a:schemeClr val="bg1"/>
                          </a:solidFill>
                          <a:effectLst/>
                          <a:latin typeface="Calibri" panose="020F0502020204030204" pitchFamily="34" charset="0"/>
                        </a:rPr>
                        <a:t>E</a:t>
                      </a:r>
                      <a:br>
                        <a:rPr lang="en-US" sz="1400" b="1" i="0" u="none" strike="noStrike">
                          <a:solidFill>
                            <a:schemeClr val="bg1"/>
                          </a:solidFill>
                          <a:effectLst/>
                          <a:latin typeface="Calibri" panose="020F0502020204030204" pitchFamily="34" charset="0"/>
                        </a:rPr>
                      </a:br>
                      <a:br>
                        <a:rPr lang="en-US" sz="1400" b="1" i="1" u="none" strike="noStrike">
                          <a:solidFill>
                            <a:schemeClr val="bg1"/>
                          </a:solidFill>
                          <a:effectLst/>
                          <a:latin typeface="Calibri" panose="020F0502020204030204" pitchFamily="34" charset="0"/>
                        </a:rPr>
                      </a:br>
                      <a:endParaRPr lang="en-US" sz="1400" b="1" i="0" u="none" strike="noStrike">
                        <a:solidFill>
                          <a:schemeClr val="bg1"/>
                        </a:solidFill>
                        <a:effectLst/>
                        <a:latin typeface="Calibri" panose="020F0502020204030204" pitchFamily="34" charset="0"/>
                      </a:endParaRPr>
                    </a:p>
                  </a:txBody>
                  <a:tcPr marL="4763" marR="4763" marT="4763" anchor="ctr">
                    <a:lnL>
                      <a:noFill/>
                    </a:lnL>
                    <a:lnR>
                      <a:noFill/>
                    </a:lnR>
                    <a:lnT>
                      <a:noFill/>
                    </a:lnT>
                    <a:lnB>
                      <a:noFill/>
                    </a:lnB>
                    <a:lnTlToBr w="12700" cmpd="sng">
                      <a:noFill/>
                      <a:prstDash val="solid"/>
                    </a:lnTlToBr>
                    <a:lnBlToTr w="12700" cmpd="sng">
                      <a:noFill/>
                      <a:prstDash val="solid"/>
                    </a:lnBlToTr>
                    <a:solidFill>
                      <a:srgbClr val="A9D08E"/>
                    </a:solidFill>
                  </a:tcPr>
                </a:tc>
                <a:tc>
                  <a:txBody>
                    <a:bodyPr/>
                    <a:lstStyle/>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Instilling Trust</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Warm hand-Off</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Managing Up</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Narrating care – explain the why for what you are doing - for safety, for….wristbands, name and date of birth, white board, etc.</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Active listening</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Teamwork</a:t>
                      </a:r>
                    </a:p>
                    <a:p>
                      <a:pPr marL="120650" indent="0" algn="l" fontAlgn="ctr"/>
                      <a:endParaRPr lang="en-US" sz="1200" b="0" i="0" u="none" strike="noStrike">
                        <a:solidFill>
                          <a:schemeClr val="tx1"/>
                        </a:solidFill>
                        <a:effectLst/>
                        <a:latin typeface="Calibri" panose="020F0502020204030204" pitchFamily="34" charset="0"/>
                      </a:endParaRPr>
                    </a:p>
                    <a:p>
                      <a:pPr marL="120650" indent="0" algn="ctr" fontAlgn="ctr"/>
                      <a:endParaRPr lang="en-US" sz="12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Reassuring they are in good hands</a:t>
                      </a:r>
                    </a:p>
                    <a:p>
                      <a:pPr marL="120650" indent="0" algn="l" fontAlgn="ct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Tell them about what they’ll love about you</a:t>
                      </a:r>
                    </a:p>
                    <a:p>
                      <a:pPr marL="120650" indent="0" algn="l" fontAlgn="ct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Introduce and celebrate upcoming supports and colleagues</a:t>
                      </a:r>
                    </a:p>
                    <a:p>
                      <a:pPr marL="120650" indent="0" algn="l" fontAlgn="ct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Explaining in simple terms</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Communicating delays</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Sharing the schedule for the day (care plan)</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120650" indent="0" algn="l" fontAlgn="ctr"/>
                      <a:endParaRPr lang="en-US" sz="14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Unexplained acronyms</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Un-realistic timelines</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panose="020F0502020204030204" pitchFamily="34" charset="0"/>
                        </a:rPr>
                        <a:t>Belittling a person’s concern</a:t>
                      </a:r>
                    </a:p>
                    <a:p>
                      <a:pPr marL="120650" indent="0" algn="l" fontAlgn="ct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Over-explanations</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Spacing out</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Cracking jokes</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panose="020F0502020204030204" pitchFamily="34" charset="0"/>
                        </a:rPr>
                        <a:t>Closed-body language</a:t>
                      </a:r>
                    </a:p>
                  </a:txBody>
                  <a:tcPr marL="3572" marR="3572" marT="3572" marB="34291">
                    <a:lnL>
                      <a:noFill/>
                    </a:lnL>
                    <a:lnR>
                      <a:noFill/>
                    </a:lnR>
                    <a:lnT>
                      <a:noFill/>
                    </a:lnT>
                    <a:lnB>
                      <a:noFill/>
                    </a:lnB>
                    <a:lnTlToBr w="12700" cmpd="sng">
                      <a:noFill/>
                      <a:prstDash val="solid"/>
                    </a:lnTlToBr>
                    <a:lnBlToTr w="12700" cmpd="sng">
                      <a:noFill/>
                      <a:prstDash val="solid"/>
                    </a:lnBlToTr>
                    <a:solidFill>
                      <a:srgbClr val="E4F0DC"/>
                    </a:solidFill>
                  </a:tcPr>
                </a:tc>
                <a:extLst>
                  <a:ext uri="{0D108BD9-81ED-4DB2-BD59-A6C34878D82A}">
                    <a16:rowId xmlns:a16="http://schemas.microsoft.com/office/drawing/2014/main" val="937596702"/>
                  </a:ext>
                </a:extLst>
              </a:tr>
            </a:tbl>
          </a:graphicData>
        </a:graphic>
      </p:graphicFrame>
      <p:sp>
        <p:nvSpPr>
          <p:cNvPr id="6" name="TextBox 5">
            <a:extLst>
              <a:ext uri="{FF2B5EF4-FFF2-40B4-BE49-F238E27FC236}">
                <a16:creationId xmlns:a16="http://schemas.microsoft.com/office/drawing/2014/main" id="{897BE6C5-A4AE-A810-5AB1-D7A31BEF26E5}"/>
              </a:ext>
            </a:extLst>
          </p:cNvPr>
          <p:cNvSpPr txBox="1"/>
          <p:nvPr/>
        </p:nvSpPr>
        <p:spPr>
          <a:xfrm>
            <a:off x="288759" y="180472"/>
            <a:ext cx="8215540" cy="498598"/>
          </a:xfrm>
          <a:prstGeom prst="rect">
            <a:avLst/>
          </a:prstGeom>
          <a:noFill/>
        </p:spPr>
        <p:txBody>
          <a:bodyPr wrap="square" lIns="0" tIns="0" rIns="0" bIns="0" rtlCol="0">
            <a:spAutoFit/>
          </a:bodyPr>
          <a:lstStyle/>
          <a:p>
            <a:pPr algn="ctr" defTabSz="526701">
              <a:lnSpc>
                <a:spcPct val="90000"/>
              </a:lnSpc>
              <a:spcBef>
                <a:spcPts val="451"/>
              </a:spcBef>
            </a:pPr>
            <a:r>
              <a:rPr lang="en-US" sz="3600">
                <a:solidFill>
                  <a:srgbClr val="782C87"/>
                </a:solidFill>
                <a:latin typeface="Calibri" panose="020F0502020204030204"/>
              </a:rPr>
              <a:t>ICA</a:t>
            </a:r>
            <a:r>
              <a:rPr lang="en-US" sz="3600">
                <a:solidFill>
                  <a:srgbClr val="7ABF29"/>
                </a:solidFill>
                <a:latin typeface="Calibri" panose="020F0502020204030204"/>
              </a:rPr>
              <a:t>R</a:t>
            </a:r>
            <a:r>
              <a:rPr lang="en-US" sz="3600">
                <a:solidFill>
                  <a:srgbClr val="782C87"/>
                </a:solidFill>
                <a:latin typeface="Calibri" panose="020F0502020204030204"/>
              </a:rPr>
              <a:t>E</a:t>
            </a:r>
          </a:p>
        </p:txBody>
      </p:sp>
      <p:sp>
        <p:nvSpPr>
          <p:cNvPr id="2" name="Footer Placeholder 1">
            <a:extLst>
              <a:ext uri="{FF2B5EF4-FFF2-40B4-BE49-F238E27FC236}">
                <a16:creationId xmlns:a16="http://schemas.microsoft.com/office/drawing/2014/main" id="{5ADB1C91-CF44-D38F-D89E-315200941904}"/>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Tree>
    <p:extLst>
      <p:ext uri="{BB962C8B-B14F-4D97-AF65-F5344CB8AC3E}">
        <p14:creationId xmlns:p14="http://schemas.microsoft.com/office/powerpoint/2010/main" val="123094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46F904-0008-4B43-9775-31C985665B92}"/>
              </a:ext>
            </a:extLst>
          </p:cNvPr>
          <p:cNvPicPr>
            <a:picLocks noChangeAspect="1"/>
          </p:cNvPicPr>
          <p:nvPr/>
        </p:nvPicPr>
        <p:blipFill>
          <a:blip r:embed="rId3"/>
          <a:stretch>
            <a:fillRect/>
          </a:stretch>
        </p:blipFill>
        <p:spPr>
          <a:xfrm>
            <a:off x="692676" y="1710070"/>
            <a:ext cx="3084267" cy="3433430"/>
          </a:xfrm>
          <a:prstGeom prst="rect">
            <a:avLst/>
          </a:prstGeom>
        </p:spPr>
      </p:pic>
      <p:sp>
        <p:nvSpPr>
          <p:cNvPr id="11" name="TextBox 10">
            <a:extLst>
              <a:ext uri="{FF2B5EF4-FFF2-40B4-BE49-F238E27FC236}">
                <a16:creationId xmlns:a16="http://schemas.microsoft.com/office/drawing/2014/main" id="{F610C3E4-67F3-4B81-8C78-68BED265F30E}"/>
              </a:ext>
            </a:extLst>
          </p:cNvPr>
          <p:cNvSpPr txBox="1"/>
          <p:nvPr/>
        </p:nvSpPr>
        <p:spPr>
          <a:xfrm>
            <a:off x="6490375" y="1571199"/>
            <a:ext cx="1673715" cy="1362040"/>
          </a:xfrm>
          <a:prstGeom prst="rect">
            <a:avLst/>
          </a:prstGeom>
          <a:noFill/>
        </p:spPr>
        <p:txBody>
          <a:bodyPr wrap="square" rtlCol="0">
            <a:spAutoFit/>
          </a:bodyPr>
          <a:lstStyle/>
          <a:p>
            <a:pPr algn="ctr" defTabSz="685800"/>
            <a:r>
              <a:rPr lang="en-US" sz="900">
                <a:solidFill>
                  <a:srgbClr val="000000"/>
                </a:solidFill>
                <a:latin typeface="Calibri" panose="020F0502020204030204"/>
              </a:rPr>
              <a:t>Well it takes only a day or two for the radiologist to read your scan. But then the radiologist has to dictate their note. And then it needs to be in the system so I’m not sure when we’ll know for sure</a:t>
            </a:r>
            <a:r>
              <a:rPr lang="en-US" sz="1051">
                <a:solidFill>
                  <a:srgbClr val="000000"/>
                </a:solidFill>
                <a:latin typeface="Calibri" panose="020F0502020204030204"/>
              </a:rPr>
              <a:t>. </a:t>
            </a:r>
            <a:r>
              <a:rPr lang="en-US" sz="900">
                <a:solidFill>
                  <a:srgbClr val="000000"/>
                </a:solidFill>
                <a:latin typeface="Calibri" panose="020F0502020204030204"/>
              </a:rPr>
              <a:t>Maybe a week. But if there is a problem probably sooner.</a:t>
            </a:r>
          </a:p>
        </p:txBody>
      </p:sp>
      <p:sp>
        <p:nvSpPr>
          <p:cNvPr id="12" name="Flowchart: Summing Junction 11">
            <a:extLst>
              <a:ext uri="{FF2B5EF4-FFF2-40B4-BE49-F238E27FC236}">
                <a16:creationId xmlns:a16="http://schemas.microsoft.com/office/drawing/2014/main" id="{F1026A32-2BC4-4F4E-8977-F0FE8782E60F}"/>
              </a:ext>
            </a:extLst>
          </p:cNvPr>
          <p:cNvSpPr/>
          <p:nvPr/>
        </p:nvSpPr>
        <p:spPr>
          <a:xfrm>
            <a:off x="6177178" y="1207371"/>
            <a:ext cx="2163914" cy="1935259"/>
          </a:xfrm>
          <a:prstGeom prst="flowChartSummingJuncti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13" name="TextBox 12">
            <a:extLst>
              <a:ext uri="{FF2B5EF4-FFF2-40B4-BE49-F238E27FC236}">
                <a16:creationId xmlns:a16="http://schemas.microsoft.com/office/drawing/2014/main" id="{D7038E69-F23D-4807-9EDB-CB85F6166570}"/>
              </a:ext>
            </a:extLst>
          </p:cNvPr>
          <p:cNvSpPr txBox="1"/>
          <p:nvPr/>
        </p:nvSpPr>
        <p:spPr>
          <a:xfrm>
            <a:off x="3011614" y="2009780"/>
            <a:ext cx="2355446" cy="923843"/>
          </a:xfrm>
          <a:prstGeom prst="rect">
            <a:avLst/>
          </a:prstGeom>
          <a:noFill/>
        </p:spPr>
        <p:txBody>
          <a:bodyPr wrap="square" rtlCol="0">
            <a:spAutoFit/>
          </a:bodyPr>
          <a:lstStyle/>
          <a:p>
            <a:pPr algn="ctr" defTabSz="685800"/>
            <a:r>
              <a:rPr lang="en-US" sz="1351">
                <a:solidFill>
                  <a:srgbClr val="000000"/>
                </a:solidFill>
                <a:latin typeface="Calibri" panose="020F0502020204030204"/>
              </a:rPr>
              <a:t>It will take about four days to get your test results back. If you have any questions before then, please give us a call.</a:t>
            </a:r>
          </a:p>
        </p:txBody>
      </p:sp>
      <p:sp>
        <p:nvSpPr>
          <p:cNvPr id="14" name="TextBox 13">
            <a:extLst>
              <a:ext uri="{FF2B5EF4-FFF2-40B4-BE49-F238E27FC236}">
                <a16:creationId xmlns:a16="http://schemas.microsoft.com/office/drawing/2014/main" id="{A449F92B-ED57-4357-BEE2-C10BF62DD751}"/>
              </a:ext>
            </a:extLst>
          </p:cNvPr>
          <p:cNvSpPr txBox="1"/>
          <p:nvPr/>
        </p:nvSpPr>
        <p:spPr>
          <a:xfrm>
            <a:off x="5043539" y="3693120"/>
            <a:ext cx="1970495" cy="1015663"/>
          </a:xfrm>
          <a:prstGeom prst="rect">
            <a:avLst/>
          </a:prstGeom>
          <a:noFill/>
        </p:spPr>
        <p:txBody>
          <a:bodyPr wrap="square" rtlCol="0">
            <a:spAutoFit/>
          </a:bodyPr>
          <a:lstStyle/>
          <a:p>
            <a:pPr defTabSz="685800"/>
            <a:r>
              <a:rPr lang="en-US" sz="1500">
                <a:solidFill>
                  <a:srgbClr val="000000"/>
                </a:solidFill>
                <a:latin typeface="Calibri" panose="020F0502020204030204"/>
              </a:rPr>
              <a:t>No news is good news. If there is nothing wrong, you won’t hear from us.</a:t>
            </a:r>
          </a:p>
        </p:txBody>
      </p:sp>
      <p:sp>
        <p:nvSpPr>
          <p:cNvPr id="16" name="Flowchart: Summing Junction 15">
            <a:extLst>
              <a:ext uri="{FF2B5EF4-FFF2-40B4-BE49-F238E27FC236}">
                <a16:creationId xmlns:a16="http://schemas.microsoft.com/office/drawing/2014/main" id="{E939C241-57E2-4101-9A7D-23A63682A78B}"/>
              </a:ext>
            </a:extLst>
          </p:cNvPr>
          <p:cNvSpPr/>
          <p:nvPr/>
        </p:nvSpPr>
        <p:spPr>
          <a:xfrm>
            <a:off x="4850120" y="3115597"/>
            <a:ext cx="2163914" cy="1935259"/>
          </a:xfrm>
          <a:prstGeom prst="flowChartSummingJunction">
            <a:avLst/>
          </a:prstGeom>
          <a:noFill/>
          <a:ln w="57150">
            <a:solidFill>
              <a:srgbClr val="7AB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6" name="TextBox 5">
            <a:extLst>
              <a:ext uri="{FF2B5EF4-FFF2-40B4-BE49-F238E27FC236}">
                <a16:creationId xmlns:a16="http://schemas.microsoft.com/office/drawing/2014/main" id="{716C4071-61DB-7058-3031-D8DC99D57C23}"/>
              </a:ext>
            </a:extLst>
          </p:cNvPr>
          <p:cNvSpPr txBox="1"/>
          <p:nvPr/>
        </p:nvSpPr>
        <p:spPr>
          <a:xfrm>
            <a:off x="620994" y="361083"/>
            <a:ext cx="6638140" cy="646331"/>
          </a:xfrm>
          <a:prstGeom prst="rect">
            <a:avLst/>
          </a:prstGeom>
          <a:noFill/>
        </p:spPr>
        <p:txBody>
          <a:bodyPr wrap="square" rtlCol="0">
            <a:spAutoFit/>
          </a:bodyPr>
          <a:lstStyle/>
          <a:p>
            <a:pPr defTabSz="685800"/>
            <a:r>
              <a:rPr lang="en-US" sz="3600" b="1" dirty="0">
                <a:solidFill>
                  <a:srgbClr val="782C87"/>
                </a:solidFill>
                <a:latin typeface="Calibri" panose="020F0502020204030204"/>
              </a:rPr>
              <a:t>Let’s Practice…</a:t>
            </a:r>
            <a:r>
              <a:rPr lang="en-US" sz="3600" b="1" dirty="0">
                <a:solidFill>
                  <a:srgbClr val="7ABF29"/>
                </a:solidFill>
                <a:latin typeface="Calibri" panose="020F0502020204030204"/>
              </a:rPr>
              <a:t>REDUCE ANXIETY!</a:t>
            </a:r>
          </a:p>
        </p:txBody>
      </p:sp>
      <p:sp>
        <p:nvSpPr>
          <p:cNvPr id="2" name="Footer Placeholder 1">
            <a:extLst>
              <a:ext uri="{FF2B5EF4-FFF2-40B4-BE49-F238E27FC236}">
                <a16:creationId xmlns:a16="http://schemas.microsoft.com/office/drawing/2014/main" id="{94244F25-BE06-B456-96AC-64AF7E1C8B81}"/>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
        <p:nvSpPr>
          <p:cNvPr id="3" name="Slide Number Placeholder 2">
            <a:extLst>
              <a:ext uri="{FF2B5EF4-FFF2-40B4-BE49-F238E27FC236}">
                <a16:creationId xmlns:a16="http://schemas.microsoft.com/office/drawing/2014/main" id="{52FFD56D-7ACD-F857-5246-F790890CBD4C}"/>
              </a:ext>
            </a:extLst>
          </p:cNvPr>
          <p:cNvSpPr>
            <a:spLocks noGrp="1"/>
          </p:cNvSpPr>
          <p:nvPr>
            <p:ph type="sldNum" sz="quarter" idx="12"/>
          </p:nvPr>
        </p:nvSpPr>
        <p:spPr/>
        <p:txBody>
          <a:bodyPr/>
          <a:lstStyle/>
          <a:p>
            <a:pPr defTabSz="685800"/>
            <a:fld id="{6002999D-52FC-4C37-BF2A-53F0EC561CB0}" type="slidenum">
              <a:rPr lang="en-US">
                <a:solidFill>
                  <a:srgbClr val="000000">
                    <a:tint val="75000"/>
                  </a:srgbClr>
                </a:solidFill>
              </a:rPr>
              <a:pPr defTabSz="685800"/>
              <a:t>24</a:t>
            </a:fld>
            <a:endParaRPr lang="en-US">
              <a:solidFill>
                <a:srgbClr val="000000">
                  <a:tint val="75000"/>
                </a:srgbClr>
              </a:solidFill>
            </a:endParaRPr>
          </a:p>
        </p:txBody>
      </p:sp>
    </p:spTree>
    <p:extLst>
      <p:ext uri="{BB962C8B-B14F-4D97-AF65-F5344CB8AC3E}">
        <p14:creationId xmlns:p14="http://schemas.microsoft.com/office/powerpoint/2010/main" val="34253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C8F42-392F-299B-10C3-A5DE0FDB213B}"/>
              </a:ext>
            </a:extLst>
          </p:cNvPr>
          <p:cNvSpPr>
            <a:spLocks noGrp="1"/>
          </p:cNvSpPr>
          <p:nvPr>
            <p:ph type="sldNum" sz="quarter" idx="12"/>
          </p:nvPr>
        </p:nvSpPr>
        <p:spPr/>
        <p:txBody>
          <a:bodyPr/>
          <a:lstStyle/>
          <a:p>
            <a:pPr defTabSz="685800"/>
            <a:fld id="{1DD94B5B-D30F-4545-8249-7FFD9D2FA383}" type="slidenum">
              <a:rPr lang="en-US">
                <a:solidFill>
                  <a:srgbClr val="000000">
                    <a:tint val="75000"/>
                  </a:srgbClr>
                </a:solidFill>
              </a:rPr>
              <a:pPr defTabSz="685800"/>
              <a:t>25</a:t>
            </a:fld>
            <a:endParaRPr lang="en-US">
              <a:solidFill>
                <a:srgbClr val="000000">
                  <a:tint val="75000"/>
                </a:srgbClr>
              </a:solidFill>
            </a:endParaRPr>
          </a:p>
        </p:txBody>
      </p:sp>
      <p:graphicFrame>
        <p:nvGraphicFramePr>
          <p:cNvPr id="16" name="Content Placeholder 15">
            <a:extLst>
              <a:ext uri="{FF2B5EF4-FFF2-40B4-BE49-F238E27FC236}">
                <a16:creationId xmlns:a16="http://schemas.microsoft.com/office/drawing/2014/main" id="{4C5BED97-39DE-4978-D5D2-E0BA167456B4}"/>
              </a:ext>
            </a:extLst>
          </p:cNvPr>
          <p:cNvGraphicFramePr>
            <a:graphicFrameLocks noGrp="1"/>
          </p:cNvGraphicFramePr>
          <p:nvPr>
            <p:ph idx="1"/>
          </p:nvPr>
        </p:nvGraphicFramePr>
        <p:xfrm>
          <a:off x="415090" y="754568"/>
          <a:ext cx="8089209" cy="4106943"/>
        </p:xfrm>
        <a:graphic>
          <a:graphicData uri="http://schemas.openxmlformats.org/drawingml/2006/table">
            <a:tbl>
              <a:tblPr/>
              <a:tblGrid>
                <a:gridCol w="965256">
                  <a:extLst>
                    <a:ext uri="{9D8B030D-6E8A-4147-A177-3AD203B41FA5}">
                      <a16:colId xmlns:a16="http://schemas.microsoft.com/office/drawing/2014/main" val="1485437496"/>
                    </a:ext>
                  </a:extLst>
                </a:gridCol>
                <a:gridCol w="2551035">
                  <a:extLst>
                    <a:ext uri="{9D8B030D-6E8A-4147-A177-3AD203B41FA5}">
                      <a16:colId xmlns:a16="http://schemas.microsoft.com/office/drawing/2014/main" val="4219686665"/>
                    </a:ext>
                  </a:extLst>
                </a:gridCol>
                <a:gridCol w="2239658">
                  <a:extLst>
                    <a:ext uri="{9D8B030D-6E8A-4147-A177-3AD203B41FA5}">
                      <a16:colId xmlns:a16="http://schemas.microsoft.com/office/drawing/2014/main" val="1688638"/>
                    </a:ext>
                  </a:extLst>
                </a:gridCol>
                <a:gridCol w="2333260">
                  <a:extLst>
                    <a:ext uri="{9D8B030D-6E8A-4147-A177-3AD203B41FA5}">
                      <a16:colId xmlns:a16="http://schemas.microsoft.com/office/drawing/2014/main" val="1241308886"/>
                    </a:ext>
                  </a:extLst>
                </a:gridCol>
              </a:tblGrid>
              <a:tr h="543568">
                <a:tc rowSpan="2">
                  <a:txBody>
                    <a:bodyPr/>
                    <a:lstStyle/>
                    <a:p>
                      <a:pPr algn="ctr" fontAlgn="ctr"/>
                      <a:r>
                        <a:rPr lang="pt-BR" sz="1500" b="1" i="0" u="none" strike="noStrike">
                          <a:solidFill>
                            <a:srgbClr val="782C87"/>
                          </a:solidFill>
                          <a:effectLst/>
                          <a:latin typeface="Calibri"/>
                        </a:rPr>
                        <a:t>E</a:t>
                      </a:r>
                    </a:p>
                    <a:p>
                      <a:pPr algn="ctr" fontAlgn="ctr"/>
                      <a:r>
                        <a:rPr lang="pt-BR" sz="1400" b="1" i="0" u="none" strike="noStrike">
                          <a:solidFill>
                            <a:schemeClr val="bg1"/>
                          </a:solidFill>
                          <a:effectLst/>
                          <a:latin typeface="Calibri"/>
                        </a:rPr>
                        <a:t>X</a:t>
                      </a:r>
                    </a:p>
                    <a:p>
                      <a:pPr algn="ctr" fontAlgn="ctr"/>
                      <a:r>
                        <a:rPr lang="pt-BR" sz="1400" b="1" i="0" u="none" strike="noStrike">
                          <a:solidFill>
                            <a:schemeClr val="bg1"/>
                          </a:solidFill>
                          <a:effectLst/>
                          <a:latin typeface="Calibri"/>
                        </a:rPr>
                        <a:t>I</a:t>
                      </a:r>
                    </a:p>
                    <a:p>
                      <a:pPr algn="ctr" fontAlgn="ctr"/>
                      <a:r>
                        <a:rPr lang="pt-BR" sz="1400" b="1" i="0" u="none" strike="noStrike">
                          <a:solidFill>
                            <a:schemeClr val="bg1"/>
                          </a:solidFill>
                          <a:effectLst/>
                          <a:latin typeface="Calibri"/>
                        </a:rPr>
                        <a:t>T</a:t>
                      </a:r>
                    </a:p>
                    <a:p>
                      <a:pPr algn="ctr" fontAlgn="ctr"/>
                      <a:endParaRPr lang="pt-BR" sz="1400" b="1" i="0" u="none" strike="noStrike">
                        <a:solidFill>
                          <a:schemeClr val="bg1"/>
                        </a:solidFill>
                        <a:effectLst/>
                        <a:latin typeface="Calibri" panose="020F0502020204030204" pitchFamily="34" charset="0"/>
                      </a:endParaRPr>
                    </a:p>
                    <a:p>
                      <a:pPr algn="ctr" fontAlgn="ctr"/>
                      <a:r>
                        <a:rPr lang="pt-BR" sz="1400" b="1" i="0" u="none" strike="noStrike">
                          <a:solidFill>
                            <a:schemeClr val="bg1"/>
                          </a:solidFill>
                          <a:effectLst/>
                          <a:latin typeface="Calibri"/>
                        </a:rPr>
                        <a:t> W</a:t>
                      </a:r>
                    </a:p>
                    <a:p>
                      <a:pPr algn="ctr" fontAlgn="ctr"/>
                      <a:r>
                        <a:rPr lang="pt-BR" sz="1400" b="1" i="0" u="none" strike="noStrike">
                          <a:solidFill>
                            <a:schemeClr val="bg1"/>
                          </a:solidFill>
                          <a:effectLst/>
                          <a:latin typeface="Calibri"/>
                        </a:rPr>
                        <a:t>I</a:t>
                      </a:r>
                    </a:p>
                    <a:p>
                      <a:pPr algn="ctr" fontAlgn="ctr"/>
                      <a:r>
                        <a:rPr lang="pt-BR" sz="1400" b="1" i="0" u="none" strike="noStrike">
                          <a:solidFill>
                            <a:schemeClr val="bg1"/>
                          </a:solidFill>
                          <a:effectLst/>
                          <a:latin typeface="Calibri"/>
                        </a:rPr>
                        <a:t>T</a:t>
                      </a:r>
                    </a:p>
                    <a:p>
                      <a:pPr algn="ctr" fontAlgn="ctr"/>
                      <a:r>
                        <a:rPr lang="pt-BR" sz="1400" b="1" i="0" u="none" strike="noStrike">
                          <a:solidFill>
                            <a:schemeClr val="bg1"/>
                          </a:solidFill>
                          <a:effectLst/>
                          <a:latin typeface="Calibri"/>
                        </a:rPr>
                        <a:t>H</a:t>
                      </a:r>
                    </a:p>
                    <a:p>
                      <a:pPr algn="ctr" fontAlgn="ctr"/>
                      <a:endParaRPr lang="pt-BR" sz="1400" b="1" i="0" u="none" strike="noStrike">
                        <a:solidFill>
                          <a:schemeClr val="bg1"/>
                        </a:solidFill>
                        <a:effectLst/>
                        <a:latin typeface="Calibri"/>
                      </a:endParaRPr>
                    </a:p>
                    <a:p>
                      <a:pPr algn="ctr" fontAlgn="ctr"/>
                      <a:r>
                        <a:rPr lang="pt-BR" sz="1400" b="1" i="0" u="none" strike="noStrike">
                          <a:solidFill>
                            <a:schemeClr val="bg1"/>
                          </a:solidFill>
                          <a:effectLst/>
                          <a:latin typeface="Calibri"/>
                        </a:rPr>
                        <a:t>R</a:t>
                      </a:r>
                    </a:p>
                    <a:p>
                      <a:pPr algn="ctr" fontAlgn="ctr"/>
                      <a:r>
                        <a:rPr lang="pt-BR" sz="1400" b="1" i="0" u="none" strike="noStrike">
                          <a:solidFill>
                            <a:schemeClr val="bg1"/>
                          </a:solidFill>
                          <a:effectLst/>
                          <a:latin typeface="Calibri"/>
                        </a:rPr>
                        <a:t>E</a:t>
                      </a:r>
                    </a:p>
                    <a:p>
                      <a:pPr algn="ctr" fontAlgn="ctr"/>
                      <a:r>
                        <a:rPr lang="pt-BR" sz="1400" b="1" i="0" u="none" strike="noStrike">
                          <a:solidFill>
                            <a:schemeClr val="bg1"/>
                          </a:solidFill>
                          <a:effectLst/>
                          <a:latin typeface="Calibri"/>
                        </a:rPr>
                        <a:t>V</a:t>
                      </a:r>
                    </a:p>
                    <a:p>
                      <a:pPr algn="ctr" fontAlgn="ctr"/>
                      <a:r>
                        <a:rPr lang="pt-BR" sz="1400" b="1" i="0" u="none" strike="noStrike">
                          <a:solidFill>
                            <a:schemeClr val="bg1"/>
                          </a:solidFill>
                          <a:effectLst/>
                          <a:latin typeface="Calibri"/>
                        </a:rPr>
                        <a:t>E</a:t>
                      </a:r>
                    </a:p>
                    <a:p>
                      <a:pPr algn="ctr" fontAlgn="ctr"/>
                      <a:r>
                        <a:rPr lang="pt-BR" sz="1400" b="1" i="0" u="none" strike="noStrike">
                          <a:solidFill>
                            <a:schemeClr val="bg1"/>
                          </a:solidFill>
                          <a:effectLst/>
                          <a:latin typeface="Calibri"/>
                        </a:rPr>
                        <a:t>R</a:t>
                      </a:r>
                    </a:p>
                    <a:p>
                      <a:pPr algn="ctr" fontAlgn="ctr"/>
                      <a:r>
                        <a:rPr lang="pt-BR" sz="1400" b="1" i="0" u="none" strike="noStrike">
                          <a:solidFill>
                            <a:schemeClr val="bg1"/>
                          </a:solidFill>
                          <a:effectLst/>
                          <a:latin typeface="Calibri"/>
                        </a:rPr>
                        <a:t>E</a:t>
                      </a:r>
                    </a:p>
                    <a:p>
                      <a:pPr algn="ctr" fontAlgn="ctr"/>
                      <a:r>
                        <a:rPr lang="pt-BR" sz="1400" b="1" i="0" u="none" strike="noStrike">
                          <a:solidFill>
                            <a:schemeClr val="bg1"/>
                          </a:solidFill>
                          <a:effectLst/>
                          <a:latin typeface="Calibri"/>
                        </a:rPr>
                        <a:t>N</a:t>
                      </a:r>
                    </a:p>
                    <a:p>
                      <a:pPr algn="ctr" fontAlgn="ctr"/>
                      <a:r>
                        <a:rPr lang="pt-BR" sz="1400" b="1" i="0" u="none" strike="noStrike">
                          <a:solidFill>
                            <a:schemeClr val="bg1"/>
                          </a:solidFill>
                          <a:effectLst/>
                          <a:latin typeface="Calibri"/>
                        </a:rPr>
                        <a:t>C</a:t>
                      </a:r>
                    </a:p>
                    <a:p>
                      <a:pPr algn="ctr" fontAlgn="ctr"/>
                      <a:r>
                        <a:rPr lang="pt-BR" sz="1400" b="1" i="0" u="none" strike="noStrike">
                          <a:solidFill>
                            <a:schemeClr val="bg1"/>
                          </a:solidFill>
                          <a:effectLst/>
                          <a:latin typeface="Calibri"/>
                        </a:rPr>
                        <a:t>E</a:t>
                      </a:r>
                    </a:p>
                  </a:txBody>
                  <a:tcPr marL="3572" marR="3572" marT="3572" marB="34291" anchor="ctr">
                    <a:lnL>
                      <a:noFill/>
                    </a:lnL>
                    <a:lnR>
                      <a:noFill/>
                    </a:lnR>
                    <a:lnT>
                      <a:noFill/>
                    </a:lnT>
                    <a:lnB w="12700" cmpd="sng">
                      <a:noFill/>
                      <a:prstDash val="solid"/>
                    </a:lnB>
                    <a:lnTlToBr w="12700" cmpd="sng">
                      <a:noFill/>
                      <a:prstDash val="solid"/>
                    </a:lnTlToBr>
                    <a:lnBlToTr w="12700" cmpd="sng">
                      <a:noFill/>
                      <a:prstDash val="solid"/>
                    </a:lnBlToTr>
                    <a:solidFill>
                      <a:srgbClr val="A9D08E"/>
                    </a:solidFill>
                  </a:tcPr>
                </a:tc>
                <a:tc>
                  <a:txBody>
                    <a:bodyPr/>
                    <a:lstStyle/>
                    <a:p>
                      <a:pPr algn="ctr" fontAlgn="ctr"/>
                      <a:r>
                        <a:rPr lang="en-US" sz="1900" b="1" i="1" u="none" strike="noStrike">
                          <a:solidFill>
                            <a:schemeClr val="bg1"/>
                          </a:solidFill>
                          <a:effectLst/>
                          <a:latin typeface="Calibri"/>
                        </a:rPr>
                        <a:t>Looks Like</a:t>
                      </a:r>
                      <a:endParaRPr lang="en-US" sz="1900" b="1" i="0" u="none" strike="noStrike">
                        <a:solidFill>
                          <a:schemeClr val="bg1"/>
                        </a:solidFill>
                        <a:effectLst/>
                        <a:latin typeface="Calibri"/>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1" u="none" strike="noStrike">
                          <a:solidFill>
                            <a:schemeClr val="bg1"/>
                          </a:solidFill>
                          <a:effectLst/>
                          <a:latin typeface="Calibri"/>
                        </a:rPr>
                        <a:t>Sounds Like</a:t>
                      </a:r>
                      <a:endParaRPr lang="en-US" sz="1900" b="1" i="0" u="none" strike="noStrike">
                        <a:solidFill>
                          <a:schemeClr val="bg1"/>
                        </a:solidFill>
                        <a:effectLst/>
                        <a:latin typeface="Calibri"/>
                      </a:endParaRP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65286D"/>
                    </a:solidFill>
                  </a:tcPr>
                </a:tc>
                <a:tc>
                  <a:txBody>
                    <a:bodyPr/>
                    <a:lstStyle/>
                    <a:p>
                      <a:pPr algn="ctr" fontAlgn="ctr"/>
                      <a:r>
                        <a:rPr lang="en-US" sz="1900" b="1" i="0" u="none" strike="noStrike">
                          <a:solidFill>
                            <a:schemeClr val="bg1"/>
                          </a:solidFill>
                          <a:effectLst/>
                          <a:latin typeface="Calibri"/>
                        </a:rPr>
                        <a:t>Try to Avoid</a:t>
                      </a:r>
                    </a:p>
                  </a:txBody>
                  <a:tcPr marL="3572" marR="3572" marT="3572" marB="34291" anchor="ctr">
                    <a:lnL>
                      <a:noFill/>
                    </a:lnL>
                    <a:lnR>
                      <a:noFill/>
                    </a:lnR>
                    <a:lnT>
                      <a:noFill/>
                    </a:lnT>
                    <a:lnB>
                      <a:noFill/>
                    </a:lnB>
                    <a:lnTlToBr w="12700" cmpd="sng">
                      <a:noFill/>
                      <a:prstDash val="solid"/>
                    </a:lnTlToBr>
                    <a:lnBlToTr w="12700" cmpd="sng">
                      <a:noFill/>
                      <a:prstDash val="solid"/>
                    </a:lnBlToTr>
                    <a:solidFill>
                      <a:srgbClr val="A9D08E"/>
                    </a:solidFill>
                  </a:tcPr>
                </a:tc>
                <a:extLst>
                  <a:ext uri="{0D108BD9-81ED-4DB2-BD59-A6C34878D82A}">
                    <a16:rowId xmlns:a16="http://schemas.microsoft.com/office/drawing/2014/main" val="2329554959"/>
                  </a:ext>
                </a:extLst>
              </a:tr>
              <a:tr h="3499041">
                <a:tc vMerge="1">
                  <a:txBody>
                    <a:bodyPr/>
                    <a:lstStyle/>
                    <a:p>
                      <a:pPr algn="ctr" fontAlgn="ctr"/>
                      <a:r>
                        <a:rPr lang="en-US" sz="1400" b="1" i="0" u="none" strike="noStrike">
                          <a:solidFill>
                            <a:schemeClr val="bg1"/>
                          </a:solidFill>
                          <a:effectLst/>
                          <a:latin typeface="Calibri" panose="020F0502020204030204" pitchFamily="34" charset="0"/>
                        </a:rPr>
                        <a:t>I</a:t>
                      </a:r>
                    </a:p>
                    <a:p>
                      <a:pPr algn="ctr" fontAlgn="ctr"/>
                      <a:r>
                        <a:rPr lang="en-US" sz="1400" b="1" i="0" u="none" strike="noStrike">
                          <a:solidFill>
                            <a:schemeClr val="bg1"/>
                          </a:solidFill>
                          <a:effectLst/>
                          <a:latin typeface="Calibri" panose="020F0502020204030204" pitchFamily="34" charset="0"/>
                        </a:rPr>
                        <a:t>N</a:t>
                      </a:r>
                    </a:p>
                    <a:p>
                      <a:pPr algn="ctr" fontAlgn="ctr"/>
                      <a:r>
                        <a:rPr lang="en-US" sz="1400" b="1" i="0" u="none" strike="noStrike">
                          <a:solidFill>
                            <a:schemeClr val="bg1"/>
                          </a:solidFill>
                          <a:effectLst/>
                          <a:latin typeface="Calibri" panose="020F0502020204030204" pitchFamily="34" charset="0"/>
                        </a:rPr>
                        <a:t>T</a:t>
                      </a:r>
                    </a:p>
                    <a:p>
                      <a:pPr algn="ctr" fontAlgn="ctr"/>
                      <a:r>
                        <a:rPr lang="en-US" sz="1400" b="1" i="0" u="none" strike="noStrike">
                          <a:solidFill>
                            <a:schemeClr val="bg1"/>
                          </a:solidFill>
                          <a:effectLst/>
                          <a:latin typeface="Calibri" panose="020F0502020204030204" pitchFamily="34" charset="0"/>
                        </a:rPr>
                        <a:t>R</a:t>
                      </a:r>
                    </a:p>
                    <a:p>
                      <a:pPr algn="ctr" fontAlgn="ctr"/>
                      <a:r>
                        <a:rPr lang="en-US" sz="1400" b="1" i="0" u="none" strike="noStrike">
                          <a:solidFill>
                            <a:schemeClr val="bg1"/>
                          </a:solidFill>
                          <a:effectLst/>
                          <a:latin typeface="Calibri" panose="020F0502020204030204" pitchFamily="34" charset="0"/>
                        </a:rPr>
                        <a:t>O</a:t>
                      </a:r>
                    </a:p>
                    <a:p>
                      <a:pPr algn="ctr" fontAlgn="ctr"/>
                      <a:r>
                        <a:rPr lang="en-US" sz="1400" b="1" i="0" u="none" strike="noStrike">
                          <a:solidFill>
                            <a:schemeClr val="bg1"/>
                          </a:solidFill>
                          <a:effectLst/>
                          <a:latin typeface="Calibri" panose="020F0502020204030204" pitchFamily="34" charset="0"/>
                        </a:rPr>
                        <a:t>D</a:t>
                      </a:r>
                    </a:p>
                    <a:p>
                      <a:pPr algn="ctr" fontAlgn="ctr"/>
                      <a:r>
                        <a:rPr lang="en-US" sz="1400" b="1" i="0" u="none" strike="noStrike">
                          <a:solidFill>
                            <a:schemeClr val="bg1"/>
                          </a:solidFill>
                          <a:effectLst/>
                          <a:latin typeface="Calibri" panose="020F0502020204030204" pitchFamily="34" charset="0"/>
                        </a:rPr>
                        <a:t>U</a:t>
                      </a:r>
                    </a:p>
                    <a:p>
                      <a:pPr algn="ctr" fontAlgn="ctr"/>
                      <a:r>
                        <a:rPr lang="en-US" sz="1400" b="1" i="0" u="none" strike="noStrike">
                          <a:solidFill>
                            <a:schemeClr val="bg1"/>
                          </a:solidFill>
                          <a:effectLst/>
                          <a:latin typeface="Calibri" panose="020F0502020204030204" pitchFamily="34" charset="0"/>
                        </a:rPr>
                        <a:t>C</a:t>
                      </a:r>
                    </a:p>
                    <a:p>
                      <a:pPr algn="ctr" fontAlgn="ctr"/>
                      <a:r>
                        <a:rPr lang="en-US" sz="1400" b="1" i="0" u="none" strike="noStrike">
                          <a:solidFill>
                            <a:schemeClr val="bg1"/>
                          </a:solidFill>
                          <a:effectLst/>
                          <a:latin typeface="Calibri" panose="020F0502020204030204" pitchFamily="34" charset="0"/>
                        </a:rPr>
                        <a:t>E</a:t>
                      </a:r>
                      <a:br>
                        <a:rPr lang="en-US" sz="1400" b="1" i="0" u="none" strike="noStrike">
                          <a:solidFill>
                            <a:schemeClr val="bg1"/>
                          </a:solidFill>
                          <a:effectLst/>
                          <a:latin typeface="Calibri" panose="020F0502020204030204" pitchFamily="34" charset="0"/>
                        </a:rPr>
                      </a:br>
                      <a:br>
                        <a:rPr lang="en-US" sz="1400" b="1" i="1" u="none" strike="noStrike">
                          <a:solidFill>
                            <a:schemeClr val="bg1"/>
                          </a:solidFill>
                          <a:effectLst/>
                          <a:latin typeface="Calibri" panose="020F0502020204030204" pitchFamily="34" charset="0"/>
                        </a:rPr>
                      </a:br>
                      <a:endParaRPr lang="en-US" sz="1400" b="1" i="0" u="none" strike="noStrike">
                        <a:solidFill>
                          <a:schemeClr val="bg1"/>
                        </a:solidFill>
                        <a:effectLst/>
                        <a:latin typeface="Calibri" panose="020F0502020204030204" pitchFamily="34" charset="0"/>
                      </a:endParaRPr>
                    </a:p>
                  </a:txBody>
                  <a:tcPr marL="4763" marR="4763" marT="4763" anchor="ctr">
                    <a:lnL>
                      <a:noFill/>
                    </a:lnL>
                    <a:lnR>
                      <a:noFill/>
                    </a:lnR>
                    <a:lnT>
                      <a:noFill/>
                    </a:lnT>
                    <a:lnB>
                      <a:noFill/>
                    </a:lnB>
                    <a:lnTlToBr w="12700" cmpd="sng">
                      <a:noFill/>
                      <a:prstDash val="solid"/>
                    </a:lnTlToBr>
                    <a:lnBlToTr w="12700" cmpd="sng">
                      <a:noFill/>
                      <a:prstDash val="solid"/>
                    </a:lnBlToTr>
                    <a:solidFill>
                      <a:srgbClr val="A9D08E"/>
                    </a:solidFill>
                  </a:tcPr>
                </a:tc>
                <a:tc>
                  <a:txBody>
                    <a:bodyPr/>
                    <a:lstStyle/>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a:rPr>
                        <a:t>Circle back to your relationship and reconnect with the person.</a:t>
                      </a:r>
                    </a:p>
                    <a:p>
                      <a:pPr marL="120650" lvl="0" indent="0" algn="l">
                        <a:buNone/>
                      </a:pPr>
                      <a:endParaRPr lang="en-US" sz="1200" b="0" i="0" u="none" strike="noStrike">
                        <a:solidFill>
                          <a:schemeClr val="tx1"/>
                        </a:solidFill>
                        <a:effectLst/>
                        <a:latin typeface="Calibri"/>
                      </a:endParaRPr>
                    </a:p>
                    <a:p>
                      <a:pPr marL="120650" lvl="0" indent="0" algn="l">
                        <a:buNone/>
                      </a:pPr>
                      <a:r>
                        <a:rPr lang="en-US" sz="1200" b="0" i="0" u="none" strike="noStrike" noProof="0">
                          <a:solidFill>
                            <a:schemeClr val="tx1"/>
                          </a:solidFill>
                          <a:effectLst/>
                          <a:latin typeface="Calibri"/>
                        </a:rPr>
                        <a:t>Maintaining eye contact with all in the room to ensure all questions are answered.</a:t>
                      </a:r>
                      <a:endParaRPr lang="en-US" sz="800"/>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a:rPr>
                        <a:t>Scanning the environment:</a:t>
                      </a:r>
                    </a:p>
                    <a:p>
                      <a:pPr marL="406400" indent="-285750" algn="l" fontAlgn="ctr">
                        <a:buFont typeface="Arial" panose="020B0604020202020204" pitchFamily="34" charset="0"/>
                        <a:buChar char="•"/>
                      </a:pPr>
                      <a:r>
                        <a:rPr lang="en-US" sz="1200" b="0" i="0" u="none" strike="noStrike">
                          <a:solidFill>
                            <a:schemeClr val="tx1"/>
                          </a:solidFill>
                          <a:effectLst/>
                          <a:latin typeface="Calibri"/>
                        </a:rPr>
                        <a:t>Lights</a:t>
                      </a:r>
                    </a:p>
                    <a:p>
                      <a:pPr marL="406400" indent="-285750" algn="l" fontAlgn="ctr">
                        <a:buFont typeface="Arial" panose="020B0604020202020204" pitchFamily="34" charset="0"/>
                        <a:buChar char="•"/>
                      </a:pPr>
                      <a:r>
                        <a:rPr lang="en-US" sz="1200" b="0" i="0" u="none" strike="noStrike">
                          <a:solidFill>
                            <a:schemeClr val="tx1"/>
                          </a:solidFill>
                          <a:effectLst/>
                          <a:latin typeface="Calibri"/>
                        </a:rPr>
                        <a:t>Door</a:t>
                      </a:r>
                    </a:p>
                    <a:p>
                      <a:pPr marL="406400" indent="-285750" algn="l" fontAlgn="ctr">
                        <a:buFont typeface="Arial" panose="020B0604020202020204" pitchFamily="34" charset="0"/>
                        <a:buChar char="•"/>
                      </a:pPr>
                      <a:r>
                        <a:rPr lang="en-US" sz="1200" b="0" i="0" u="none" strike="noStrike">
                          <a:solidFill>
                            <a:schemeClr val="tx1"/>
                          </a:solidFill>
                          <a:effectLst/>
                          <a:latin typeface="Calibri"/>
                        </a:rPr>
                        <a:t>Blankets</a:t>
                      </a:r>
                    </a:p>
                    <a:p>
                      <a:pPr marL="406400" indent="-285750" algn="l" fontAlgn="ctr">
                        <a:buFont typeface="Arial" panose="020B0604020202020204" pitchFamily="34" charset="0"/>
                        <a:buChar char="•"/>
                      </a:pPr>
                      <a:r>
                        <a:rPr lang="en-US" sz="1200" b="0" i="0" u="none" strike="noStrike">
                          <a:solidFill>
                            <a:schemeClr val="tx1"/>
                          </a:solidFill>
                          <a:effectLst/>
                          <a:latin typeface="Calibri"/>
                        </a:rPr>
                        <a:t>Food/drink </a:t>
                      </a:r>
                      <a:r>
                        <a:rPr lang="en-US" sz="900" b="0" i="0" u="none" strike="noStrike">
                          <a:solidFill>
                            <a:schemeClr val="tx1"/>
                          </a:solidFill>
                          <a:effectLst/>
                          <a:latin typeface="Calibri"/>
                        </a:rPr>
                        <a:t>(if applicable)</a:t>
                      </a:r>
                    </a:p>
                    <a:p>
                      <a:pPr marL="120650" indent="0" algn="l" fontAlgn="ctr"/>
                      <a:endParaRPr lang="en-US" sz="1200" b="0" i="0" u="none" strike="noStrike">
                        <a:solidFill>
                          <a:schemeClr val="tx1"/>
                        </a:solidFill>
                        <a:effectLst/>
                        <a:latin typeface="Calibri" panose="020F0502020204030204" pitchFamily="34" charset="0"/>
                      </a:endParaRPr>
                    </a:p>
                    <a:p>
                      <a:pPr marL="120650" indent="0" algn="l" fontAlgn="ctr"/>
                      <a:r>
                        <a:rPr lang="en-US" sz="1200" b="0" i="0" u="none" strike="noStrike">
                          <a:solidFill>
                            <a:schemeClr val="tx1"/>
                          </a:solidFill>
                          <a:effectLst/>
                          <a:latin typeface="Calibri"/>
                        </a:rPr>
                        <a:t>Not placing your hand on the door until the conversation is over and you are leaving.</a:t>
                      </a:r>
                    </a:p>
                    <a:p>
                      <a:pPr marL="120650" lvl="0" indent="0" algn="l">
                        <a:buNone/>
                      </a:pPr>
                      <a:endParaRPr lang="en-US" sz="1200" b="0" i="0" u="none" strike="noStrike">
                        <a:solidFill>
                          <a:schemeClr val="tx1"/>
                        </a:solidFill>
                        <a:effectLst/>
                        <a:latin typeface="Calibri"/>
                      </a:endParaRP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a:rPr>
                        <a:t>Asking: </a:t>
                      </a:r>
                      <a:r>
                        <a:rPr lang="en-US" sz="1200" b="0" i="1" u="none" strike="noStrike">
                          <a:solidFill>
                            <a:schemeClr val="tx1"/>
                          </a:solidFill>
                          <a:effectLst/>
                          <a:latin typeface="Calibri"/>
                        </a:rPr>
                        <a:t>What is one thing I can do for you before I leave?</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a:rPr>
                        <a:t>Asking: </a:t>
                      </a:r>
                      <a:r>
                        <a:rPr lang="en-US" sz="1200" b="0" i="1" u="none" strike="noStrike">
                          <a:solidFill>
                            <a:schemeClr val="tx1"/>
                          </a:solidFill>
                          <a:effectLst/>
                          <a:latin typeface="Calibri"/>
                        </a:rPr>
                        <a:t>What is a question you still have?</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1"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a:rPr>
                        <a:t>Encouraging the person to complete a survey for feedback</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1"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a:rPr>
                        <a:t>Providing next steps</a:t>
                      </a:r>
                    </a:p>
                    <a:p>
                      <a:pPr marL="120650" marR="0" lvl="0" indent="0" algn="l" defTabSz="914341"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1"/>
                        </a:solidFill>
                        <a:effectLst/>
                        <a:latin typeface="Calibri" panose="020F0502020204030204" pitchFamily="34" charset="0"/>
                      </a:endParaRPr>
                    </a:p>
                    <a:p>
                      <a:pPr marL="120650" marR="0" lvl="0" indent="0" algn="l" defTabSz="914341" rtl="0" eaLnBrk="1" fontAlgn="ctr" latinLnBrk="0" hangingPunct="1">
                        <a:lnSpc>
                          <a:spcPct val="100000"/>
                        </a:lnSpc>
                        <a:spcBef>
                          <a:spcPts val="0"/>
                        </a:spcBef>
                        <a:spcAft>
                          <a:spcPts val="0"/>
                        </a:spcAft>
                        <a:buClrTx/>
                        <a:buSzTx/>
                        <a:buFontTx/>
                        <a:buNone/>
                        <a:tabLst/>
                        <a:defRPr/>
                      </a:pPr>
                      <a:r>
                        <a:rPr lang="en-US" sz="1200" b="0" i="0" u="none" strike="noStrike">
                          <a:solidFill>
                            <a:schemeClr val="tx1"/>
                          </a:solidFill>
                          <a:effectLst/>
                          <a:latin typeface="Calibri"/>
                        </a:rPr>
                        <a:t>Saying goodbye and wishing them well.</a:t>
                      </a:r>
                    </a:p>
                  </a:txBody>
                  <a:tcPr marL="3572" marR="3572" marT="3572" marB="34291">
                    <a:lnL>
                      <a:noFill/>
                    </a:lnL>
                    <a:lnR>
                      <a:noFill/>
                    </a:lnR>
                    <a:lnT>
                      <a:noFill/>
                    </a:lnT>
                    <a:lnB>
                      <a:noFill/>
                    </a:lnB>
                    <a:lnTlToBr w="12700" cmpd="sng">
                      <a:noFill/>
                      <a:prstDash val="solid"/>
                    </a:lnTlToBr>
                    <a:lnBlToTr w="12700" cmpd="sng">
                      <a:noFill/>
                      <a:prstDash val="solid"/>
                    </a:lnBlToTr>
                  </a:tcPr>
                </a:tc>
                <a:tc>
                  <a:txBody>
                    <a:bodyPr/>
                    <a:lstStyle/>
                    <a:p>
                      <a:pPr marL="120650" indent="0" algn="l" fontAlgn="ctr"/>
                      <a:endParaRPr lang="en-US" sz="1400" b="0" i="0" u="none" strike="noStrike">
                        <a:solidFill>
                          <a:schemeClr val="tx1"/>
                        </a:solidFill>
                        <a:effectLst/>
                        <a:latin typeface="Calibri" panose="020F0502020204030204" pitchFamily="34" charset="0"/>
                      </a:endParaRPr>
                    </a:p>
                    <a:p>
                      <a:pPr marL="120650" indent="0" algn="l" fontAlgn="ctr"/>
                      <a:r>
                        <a:rPr lang="en-US" sz="1200" b="0" i="0" u="none" strike="noStrike" kern="1200">
                          <a:solidFill>
                            <a:schemeClr val="tx1"/>
                          </a:solidFill>
                          <a:effectLst/>
                          <a:latin typeface="Calibri"/>
                          <a:ea typeface="+mn-ea"/>
                          <a:cs typeface="+mn-cs"/>
                        </a:rPr>
                        <a:t>Being too straightforward</a:t>
                      </a:r>
                    </a:p>
                    <a:p>
                      <a:pPr marL="120650" indent="0" algn="l" fontAlgn="ctr"/>
                      <a:endParaRPr lang="en-US" sz="1200" b="0" i="0" u="none" strike="noStrike" kern="1200">
                        <a:solidFill>
                          <a:schemeClr val="tx1"/>
                        </a:solidFill>
                        <a:effectLst/>
                        <a:latin typeface="Calibri"/>
                        <a:ea typeface="+mn-ea"/>
                        <a:cs typeface="+mn-cs"/>
                      </a:endParaRPr>
                    </a:p>
                    <a:p>
                      <a:pPr marL="120650" indent="0" algn="l" fontAlgn="ctr"/>
                      <a:r>
                        <a:rPr lang="en-US" sz="1200" b="0" i="0" u="none" strike="noStrike" kern="1200">
                          <a:solidFill>
                            <a:schemeClr val="tx1"/>
                          </a:solidFill>
                          <a:effectLst/>
                          <a:latin typeface="Calibri"/>
                          <a:ea typeface="+mn-ea"/>
                          <a:cs typeface="+mn-cs"/>
                        </a:rPr>
                        <a:t>Disrespectful tones</a:t>
                      </a:r>
                    </a:p>
                    <a:p>
                      <a:pPr marL="120650" indent="0" algn="l" fontAlgn="ctr"/>
                      <a:endParaRPr lang="en-US" sz="1200" b="0" i="0" u="none" strike="noStrike" kern="1200">
                        <a:solidFill>
                          <a:schemeClr val="tx1"/>
                        </a:solidFill>
                        <a:effectLst/>
                        <a:latin typeface="Calibri"/>
                        <a:ea typeface="+mn-ea"/>
                        <a:cs typeface="+mn-cs"/>
                      </a:endParaRPr>
                    </a:p>
                    <a:p>
                      <a:pPr marL="120650" indent="0" algn="l" fontAlgn="ctr"/>
                      <a:r>
                        <a:rPr lang="en-US" sz="1200" b="0" i="0" u="none" strike="noStrike" kern="1200">
                          <a:solidFill>
                            <a:schemeClr val="tx1"/>
                          </a:solidFill>
                          <a:effectLst/>
                          <a:latin typeface="Calibri"/>
                          <a:ea typeface="+mn-ea"/>
                          <a:cs typeface="+mn-cs"/>
                        </a:rPr>
                        <a:t>Personal opinions</a:t>
                      </a:r>
                    </a:p>
                    <a:p>
                      <a:pPr marL="120650" indent="0" algn="l" fontAlgn="ctr"/>
                      <a:endParaRPr lang="en-US" sz="1200" b="0" i="0" u="none" strike="noStrike" kern="1200">
                        <a:solidFill>
                          <a:schemeClr val="tx1"/>
                        </a:solidFill>
                        <a:effectLst/>
                        <a:latin typeface="Calibri"/>
                        <a:ea typeface="+mn-ea"/>
                        <a:cs typeface="+mn-cs"/>
                      </a:endParaRPr>
                    </a:p>
                    <a:p>
                      <a:pPr marL="120650" indent="0" algn="l" fontAlgn="ctr"/>
                      <a:r>
                        <a:rPr lang="en-US" sz="1200" b="0" i="0" u="none" strike="noStrike" kern="1200">
                          <a:solidFill>
                            <a:schemeClr val="tx1"/>
                          </a:solidFill>
                          <a:effectLst/>
                          <a:latin typeface="Calibri"/>
                          <a:ea typeface="+mn-ea"/>
                          <a:cs typeface="+mn-cs"/>
                        </a:rPr>
                        <a:t>Comparison “silver-lining” comments</a:t>
                      </a:r>
                    </a:p>
                    <a:p>
                      <a:pPr marL="120650" indent="0" algn="l" fontAlgn="ctr"/>
                      <a:endParaRPr lang="en-US" sz="1200" b="0" i="0" u="none" strike="noStrike" kern="1200">
                        <a:solidFill>
                          <a:schemeClr val="tx1"/>
                        </a:solidFill>
                        <a:effectLst/>
                        <a:latin typeface="Calibri"/>
                        <a:ea typeface="+mn-ea"/>
                        <a:cs typeface="+mn-cs"/>
                      </a:endParaRPr>
                    </a:p>
                    <a:p>
                      <a:pPr marL="120650" indent="0" algn="l" fontAlgn="ctr"/>
                      <a:r>
                        <a:rPr lang="en-US" sz="1200" b="0" i="0" u="none" strike="noStrike" kern="1200">
                          <a:solidFill>
                            <a:schemeClr val="tx1"/>
                          </a:solidFill>
                          <a:effectLst/>
                          <a:latin typeface="Calibri"/>
                          <a:ea typeface="+mn-ea"/>
                          <a:cs typeface="+mn-cs"/>
                        </a:rPr>
                        <a:t>Leaving without saying anything.</a:t>
                      </a:r>
                    </a:p>
                    <a:p>
                      <a:pPr marL="120650" lvl="0" indent="0" algn="l">
                        <a:buNone/>
                      </a:pPr>
                      <a:endParaRPr lang="en-US" sz="1200" b="0" i="0" u="none" strike="noStrike" kern="1200">
                        <a:solidFill>
                          <a:schemeClr val="tx1"/>
                        </a:solidFill>
                        <a:effectLst/>
                        <a:latin typeface="Calibri"/>
                        <a:ea typeface="+mn-ea"/>
                        <a:cs typeface="+mn-cs"/>
                      </a:endParaRPr>
                    </a:p>
                    <a:p>
                      <a:pPr marL="120650" indent="0" algn="l" fontAlgn="ctr"/>
                      <a:endParaRPr lang="en-US" sz="1200" b="0" i="0" u="none" strike="noStrike" kern="1200">
                        <a:solidFill>
                          <a:schemeClr val="tx1"/>
                        </a:solidFill>
                        <a:effectLst/>
                        <a:latin typeface="Calibri"/>
                        <a:ea typeface="+mn-ea"/>
                        <a:cs typeface="+mn-cs"/>
                      </a:endParaRPr>
                    </a:p>
                  </a:txBody>
                  <a:tcPr marL="3572" marR="3572" marT="3572" marB="34291">
                    <a:lnL>
                      <a:noFill/>
                    </a:lnL>
                    <a:lnR>
                      <a:noFill/>
                    </a:lnR>
                    <a:lnT>
                      <a:noFill/>
                    </a:lnT>
                    <a:lnB>
                      <a:noFill/>
                    </a:lnB>
                    <a:lnTlToBr w="12700" cmpd="sng">
                      <a:noFill/>
                      <a:prstDash val="solid"/>
                    </a:lnTlToBr>
                    <a:lnBlToTr w="12700" cmpd="sng">
                      <a:noFill/>
                      <a:prstDash val="solid"/>
                    </a:lnBlToTr>
                    <a:solidFill>
                      <a:srgbClr val="E4F0DC"/>
                    </a:solidFill>
                  </a:tcPr>
                </a:tc>
                <a:extLst>
                  <a:ext uri="{0D108BD9-81ED-4DB2-BD59-A6C34878D82A}">
                    <a16:rowId xmlns:a16="http://schemas.microsoft.com/office/drawing/2014/main" val="937596702"/>
                  </a:ext>
                </a:extLst>
              </a:tr>
            </a:tbl>
          </a:graphicData>
        </a:graphic>
      </p:graphicFrame>
      <p:sp>
        <p:nvSpPr>
          <p:cNvPr id="6" name="TextBox 5">
            <a:extLst>
              <a:ext uri="{FF2B5EF4-FFF2-40B4-BE49-F238E27FC236}">
                <a16:creationId xmlns:a16="http://schemas.microsoft.com/office/drawing/2014/main" id="{897BE6C5-A4AE-A810-5AB1-D7A31BEF26E5}"/>
              </a:ext>
            </a:extLst>
          </p:cNvPr>
          <p:cNvSpPr txBox="1"/>
          <p:nvPr/>
        </p:nvSpPr>
        <p:spPr>
          <a:xfrm>
            <a:off x="288759" y="180472"/>
            <a:ext cx="8215540" cy="498598"/>
          </a:xfrm>
          <a:prstGeom prst="rect">
            <a:avLst/>
          </a:prstGeom>
          <a:noFill/>
        </p:spPr>
        <p:txBody>
          <a:bodyPr wrap="square" lIns="0" tIns="0" rIns="0" bIns="0" rtlCol="0">
            <a:spAutoFit/>
          </a:bodyPr>
          <a:lstStyle/>
          <a:p>
            <a:pPr algn="ctr" defTabSz="526701">
              <a:lnSpc>
                <a:spcPct val="90000"/>
              </a:lnSpc>
              <a:spcBef>
                <a:spcPts val="451"/>
              </a:spcBef>
            </a:pPr>
            <a:r>
              <a:rPr lang="en-US" sz="3600" dirty="0">
                <a:solidFill>
                  <a:srgbClr val="782C87"/>
                </a:solidFill>
                <a:latin typeface="Calibri" panose="020F0502020204030204"/>
              </a:rPr>
              <a:t>ICAR</a:t>
            </a:r>
            <a:r>
              <a:rPr lang="en-US" sz="3600" dirty="0">
                <a:solidFill>
                  <a:srgbClr val="7ABF29"/>
                </a:solidFill>
                <a:latin typeface="Calibri" panose="020F0502020204030204"/>
              </a:rPr>
              <a:t>E</a:t>
            </a:r>
          </a:p>
        </p:txBody>
      </p:sp>
      <p:sp>
        <p:nvSpPr>
          <p:cNvPr id="2" name="Footer Placeholder 1">
            <a:extLst>
              <a:ext uri="{FF2B5EF4-FFF2-40B4-BE49-F238E27FC236}">
                <a16:creationId xmlns:a16="http://schemas.microsoft.com/office/drawing/2014/main" id="{CD051427-A1C5-4F08-9071-F553A844303D}"/>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Tree>
    <p:extLst>
      <p:ext uri="{BB962C8B-B14F-4D97-AF65-F5344CB8AC3E}">
        <p14:creationId xmlns:p14="http://schemas.microsoft.com/office/powerpoint/2010/main" val="853078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69088-E566-4F57-A5C9-8184F0E72ACF}"/>
              </a:ext>
            </a:extLst>
          </p:cNvPr>
          <p:cNvPicPr>
            <a:picLocks noChangeAspect="1"/>
          </p:cNvPicPr>
          <p:nvPr/>
        </p:nvPicPr>
        <p:blipFill>
          <a:blip r:embed="rId3"/>
          <a:stretch>
            <a:fillRect/>
          </a:stretch>
        </p:blipFill>
        <p:spPr>
          <a:xfrm>
            <a:off x="1076665" y="1744803"/>
            <a:ext cx="2148399" cy="3395663"/>
          </a:xfrm>
          <a:prstGeom prst="rect">
            <a:avLst/>
          </a:prstGeom>
        </p:spPr>
      </p:pic>
      <p:sp>
        <p:nvSpPr>
          <p:cNvPr id="15" name="TextBox 14">
            <a:extLst>
              <a:ext uri="{FF2B5EF4-FFF2-40B4-BE49-F238E27FC236}">
                <a16:creationId xmlns:a16="http://schemas.microsoft.com/office/drawing/2014/main" id="{CB7C25F2-D691-4E8A-AB89-D1A85E0B5D50}"/>
              </a:ext>
            </a:extLst>
          </p:cNvPr>
          <p:cNvSpPr txBox="1"/>
          <p:nvPr/>
        </p:nvSpPr>
        <p:spPr>
          <a:xfrm>
            <a:off x="6177177" y="1484581"/>
            <a:ext cx="1673715" cy="1477328"/>
          </a:xfrm>
          <a:prstGeom prst="rect">
            <a:avLst/>
          </a:prstGeom>
          <a:noFill/>
        </p:spPr>
        <p:txBody>
          <a:bodyPr wrap="square" rtlCol="0">
            <a:spAutoFit/>
          </a:bodyPr>
          <a:lstStyle/>
          <a:p>
            <a:pPr algn="ctr" defTabSz="685800"/>
            <a:r>
              <a:rPr lang="en-US" sz="1500">
                <a:solidFill>
                  <a:srgbClr val="000000"/>
                </a:solidFill>
                <a:latin typeface="Calibri" panose="020F0502020204030204"/>
              </a:rPr>
              <a:t>I’m done with what I came to do. I’m not sure when I’ll be back but I will be back eventually.</a:t>
            </a:r>
          </a:p>
        </p:txBody>
      </p:sp>
      <p:sp>
        <p:nvSpPr>
          <p:cNvPr id="16" name="Flowchart: Summing Junction 15">
            <a:extLst>
              <a:ext uri="{FF2B5EF4-FFF2-40B4-BE49-F238E27FC236}">
                <a16:creationId xmlns:a16="http://schemas.microsoft.com/office/drawing/2014/main" id="{D9BB8219-97AE-48FE-A81C-F0852C548E0D}"/>
              </a:ext>
            </a:extLst>
          </p:cNvPr>
          <p:cNvSpPr/>
          <p:nvPr/>
        </p:nvSpPr>
        <p:spPr>
          <a:xfrm>
            <a:off x="5903425" y="1053058"/>
            <a:ext cx="2163914" cy="1935259"/>
          </a:xfrm>
          <a:prstGeom prst="flowChartSummingJuncti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17" name="TextBox 16">
            <a:extLst>
              <a:ext uri="{FF2B5EF4-FFF2-40B4-BE49-F238E27FC236}">
                <a16:creationId xmlns:a16="http://schemas.microsoft.com/office/drawing/2014/main" id="{DB3B6A6A-8AD7-4A06-BE08-C20122B9039D}"/>
              </a:ext>
            </a:extLst>
          </p:cNvPr>
          <p:cNvSpPr txBox="1"/>
          <p:nvPr/>
        </p:nvSpPr>
        <p:spPr>
          <a:xfrm>
            <a:off x="2742740" y="2086458"/>
            <a:ext cx="2815850" cy="923843"/>
          </a:xfrm>
          <a:prstGeom prst="rect">
            <a:avLst/>
          </a:prstGeom>
          <a:noFill/>
        </p:spPr>
        <p:txBody>
          <a:bodyPr wrap="square" rtlCol="0">
            <a:spAutoFit/>
          </a:bodyPr>
          <a:lstStyle/>
          <a:p>
            <a:pPr algn="ctr" defTabSz="685800"/>
            <a:r>
              <a:rPr lang="en-US" sz="1351" dirty="0">
                <a:solidFill>
                  <a:srgbClr val="000000"/>
                </a:solidFill>
                <a:latin typeface="Calibri" panose="020F0502020204030204"/>
              </a:rPr>
              <a:t>What else can I do for you?</a:t>
            </a:r>
          </a:p>
          <a:p>
            <a:pPr algn="ctr" defTabSz="685800"/>
            <a:endParaRPr lang="en-US" sz="1351" dirty="0">
              <a:solidFill>
                <a:srgbClr val="000000"/>
              </a:solidFill>
              <a:latin typeface="Calibri" panose="020F0502020204030204"/>
            </a:endParaRPr>
          </a:p>
          <a:p>
            <a:pPr algn="ctr" defTabSz="685800"/>
            <a:r>
              <a:rPr lang="en-US" sz="1351" dirty="0">
                <a:solidFill>
                  <a:srgbClr val="000000"/>
                </a:solidFill>
                <a:latin typeface="Calibri" panose="020F0502020204030204"/>
              </a:rPr>
              <a:t>…Okay. I’ll see you again in about an hour.</a:t>
            </a:r>
          </a:p>
        </p:txBody>
      </p:sp>
      <p:sp>
        <p:nvSpPr>
          <p:cNvPr id="18" name="TextBox 17">
            <a:extLst>
              <a:ext uri="{FF2B5EF4-FFF2-40B4-BE49-F238E27FC236}">
                <a16:creationId xmlns:a16="http://schemas.microsoft.com/office/drawing/2014/main" id="{EF3FF4BF-A9C4-43AB-91EE-69BFD7450F89}"/>
              </a:ext>
            </a:extLst>
          </p:cNvPr>
          <p:cNvSpPr txBox="1"/>
          <p:nvPr/>
        </p:nvSpPr>
        <p:spPr>
          <a:xfrm>
            <a:off x="5272863" y="3590829"/>
            <a:ext cx="2057033" cy="461665"/>
          </a:xfrm>
          <a:prstGeom prst="rect">
            <a:avLst/>
          </a:prstGeom>
          <a:noFill/>
        </p:spPr>
        <p:txBody>
          <a:bodyPr wrap="square" rtlCol="0">
            <a:spAutoFit/>
          </a:bodyPr>
          <a:lstStyle/>
          <a:p>
            <a:pPr algn="ctr" defTabSz="685800"/>
            <a:r>
              <a:rPr lang="en-US" sz="2400">
                <a:solidFill>
                  <a:srgbClr val="000000"/>
                </a:solidFill>
                <a:latin typeface="Calibri" panose="020F0502020204030204"/>
              </a:rPr>
              <a:t>Bye</a:t>
            </a:r>
          </a:p>
        </p:txBody>
      </p:sp>
      <p:sp>
        <p:nvSpPr>
          <p:cNvPr id="19" name="Flowchart: Summing Junction 18">
            <a:extLst>
              <a:ext uri="{FF2B5EF4-FFF2-40B4-BE49-F238E27FC236}">
                <a16:creationId xmlns:a16="http://schemas.microsoft.com/office/drawing/2014/main" id="{47496A77-9A6A-449E-8E6A-98D55FF701EC}"/>
              </a:ext>
            </a:extLst>
          </p:cNvPr>
          <p:cNvSpPr/>
          <p:nvPr/>
        </p:nvSpPr>
        <p:spPr>
          <a:xfrm>
            <a:off x="5219422" y="3057044"/>
            <a:ext cx="2163914" cy="1935259"/>
          </a:xfrm>
          <a:prstGeom prst="flowChartSummingJunction">
            <a:avLst/>
          </a:prstGeom>
          <a:noFill/>
          <a:ln w="57150">
            <a:solidFill>
              <a:srgbClr val="7AB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1">
              <a:solidFill>
                <a:prstClr val="white"/>
              </a:solidFill>
              <a:latin typeface="Calibri" panose="020F0502020204030204"/>
            </a:endParaRPr>
          </a:p>
        </p:txBody>
      </p:sp>
      <p:sp>
        <p:nvSpPr>
          <p:cNvPr id="3" name="TextBox 2">
            <a:extLst>
              <a:ext uri="{FF2B5EF4-FFF2-40B4-BE49-F238E27FC236}">
                <a16:creationId xmlns:a16="http://schemas.microsoft.com/office/drawing/2014/main" id="{B5282603-039A-0728-5D71-BCA3BF9936EB}"/>
              </a:ext>
            </a:extLst>
          </p:cNvPr>
          <p:cNvSpPr txBox="1"/>
          <p:nvPr/>
        </p:nvSpPr>
        <p:spPr>
          <a:xfrm>
            <a:off x="620992" y="361083"/>
            <a:ext cx="7969555" cy="646331"/>
          </a:xfrm>
          <a:prstGeom prst="rect">
            <a:avLst/>
          </a:prstGeom>
          <a:noFill/>
        </p:spPr>
        <p:txBody>
          <a:bodyPr wrap="square" rtlCol="0">
            <a:spAutoFit/>
          </a:bodyPr>
          <a:lstStyle/>
          <a:p>
            <a:pPr defTabSz="685800"/>
            <a:r>
              <a:rPr lang="en-US" sz="3600" b="1" dirty="0">
                <a:solidFill>
                  <a:srgbClr val="782C87"/>
                </a:solidFill>
                <a:latin typeface="Calibri" panose="020F0502020204030204"/>
              </a:rPr>
              <a:t>Let’s Practice…</a:t>
            </a:r>
            <a:r>
              <a:rPr lang="en-US" sz="3600" b="1" dirty="0">
                <a:solidFill>
                  <a:srgbClr val="7ABF29"/>
                </a:solidFill>
                <a:latin typeface="Calibri" panose="020F0502020204030204"/>
              </a:rPr>
              <a:t>EXIT WITH REVERENCE!</a:t>
            </a:r>
          </a:p>
        </p:txBody>
      </p:sp>
      <p:sp>
        <p:nvSpPr>
          <p:cNvPr id="2" name="Footer Placeholder 1">
            <a:extLst>
              <a:ext uri="{FF2B5EF4-FFF2-40B4-BE49-F238E27FC236}">
                <a16:creationId xmlns:a16="http://schemas.microsoft.com/office/drawing/2014/main" id="{7B603BBA-49B2-E1A3-2204-4C28764E1757}"/>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
        <p:nvSpPr>
          <p:cNvPr id="5" name="Slide Number Placeholder 4">
            <a:extLst>
              <a:ext uri="{FF2B5EF4-FFF2-40B4-BE49-F238E27FC236}">
                <a16:creationId xmlns:a16="http://schemas.microsoft.com/office/drawing/2014/main" id="{DC160026-ED02-3F01-D889-2A4F14970478}"/>
              </a:ext>
            </a:extLst>
          </p:cNvPr>
          <p:cNvSpPr>
            <a:spLocks noGrp="1"/>
          </p:cNvSpPr>
          <p:nvPr>
            <p:ph type="sldNum" sz="quarter" idx="12"/>
          </p:nvPr>
        </p:nvSpPr>
        <p:spPr/>
        <p:txBody>
          <a:bodyPr/>
          <a:lstStyle/>
          <a:p>
            <a:pPr defTabSz="685800"/>
            <a:fld id="{6002999D-52FC-4C37-BF2A-53F0EC561CB0}" type="slidenum">
              <a:rPr lang="en-US">
                <a:solidFill>
                  <a:srgbClr val="000000">
                    <a:tint val="75000"/>
                  </a:srgbClr>
                </a:solidFill>
              </a:rPr>
              <a:pPr defTabSz="685800"/>
              <a:t>26</a:t>
            </a:fld>
            <a:endParaRPr lang="en-US">
              <a:solidFill>
                <a:srgbClr val="000000">
                  <a:tint val="75000"/>
                </a:srgbClr>
              </a:solidFill>
            </a:endParaRPr>
          </a:p>
        </p:txBody>
      </p:sp>
    </p:spTree>
    <p:extLst>
      <p:ext uri="{BB962C8B-B14F-4D97-AF65-F5344CB8AC3E}">
        <p14:creationId xmlns:p14="http://schemas.microsoft.com/office/powerpoint/2010/main" val="13619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1667-1CA2-A1A6-AC4C-1522B0DEE0EE}"/>
              </a:ext>
            </a:extLst>
          </p:cNvPr>
          <p:cNvSpPr>
            <a:spLocks noGrp="1"/>
          </p:cNvSpPr>
          <p:nvPr>
            <p:ph type="title"/>
          </p:nvPr>
        </p:nvSpPr>
        <p:spPr/>
        <p:txBody>
          <a:bodyPr/>
          <a:lstStyle/>
          <a:p>
            <a:r>
              <a:rPr lang="en-US" dirty="0"/>
              <a:t>How ICARE Makes Your Day Easier and More Fulfilling</a:t>
            </a:r>
            <a:br>
              <a:rPr lang="en-US" dirty="0"/>
            </a:br>
            <a:endParaRPr lang="en-US" dirty="0"/>
          </a:p>
        </p:txBody>
      </p:sp>
      <p:graphicFrame>
        <p:nvGraphicFramePr>
          <p:cNvPr id="7" name="Content Placeholder 2">
            <a:extLst>
              <a:ext uri="{FF2B5EF4-FFF2-40B4-BE49-F238E27FC236}">
                <a16:creationId xmlns:a16="http://schemas.microsoft.com/office/drawing/2014/main" id="{68DEA6CF-F68D-B9D2-E208-7945ACB57BD8}"/>
              </a:ext>
            </a:extLst>
          </p:cNvPr>
          <p:cNvGraphicFramePr>
            <a:graphicFrameLocks noGrp="1"/>
          </p:cNvGraphicFramePr>
          <p:nvPr>
            <p:ph idx="1"/>
          </p:nvPr>
        </p:nvGraphicFramePr>
        <p:xfrm>
          <a:off x="355910" y="814127"/>
          <a:ext cx="8481123" cy="392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96BBDFD-A31D-82B8-4578-954292414617}"/>
              </a:ext>
            </a:extLst>
          </p:cNvPr>
          <p:cNvSpPr>
            <a:spLocks noGrp="1"/>
          </p:cNvSpPr>
          <p:nvPr>
            <p:ph type="ftr" sz="quarter" idx="11"/>
          </p:nvPr>
        </p:nvSpPr>
        <p:spPr/>
        <p:txBody>
          <a:bodyPr/>
          <a:lstStyle/>
          <a:p>
            <a:pPr defTabSz="685800"/>
            <a:r>
              <a:rPr lang="en-US">
                <a:solidFill>
                  <a:srgbClr val="000000">
                    <a:tint val="75000"/>
                  </a:srgbClr>
                </a:solidFill>
              </a:rPr>
              <a:t>© 2025 Trinity Health Michigan, All Rights Reserved</a:t>
            </a:r>
          </a:p>
        </p:txBody>
      </p:sp>
      <p:sp>
        <p:nvSpPr>
          <p:cNvPr id="5" name="Slide Number Placeholder 4">
            <a:extLst>
              <a:ext uri="{FF2B5EF4-FFF2-40B4-BE49-F238E27FC236}">
                <a16:creationId xmlns:a16="http://schemas.microsoft.com/office/drawing/2014/main" id="{8C2A6257-D134-B4C5-F38A-0F4882AFAC89}"/>
              </a:ext>
            </a:extLst>
          </p:cNvPr>
          <p:cNvSpPr>
            <a:spLocks noGrp="1"/>
          </p:cNvSpPr>
          <p:nvPr>
            <p:ph type="sldNum" sz="quarter" idx="12"/>
          </p:nvPr>
        </p:nvSpPr>
        <p:spPr/>
        <p:txBody>
          <a:bodyPr/>
          <a:lstStyle/>
          <a:p>
            <a:pPr defTabSz="685800"/>
            <a:fld id="{6002999D-52FC-4C37-BF2A-53F0EC561CB0}" type="slidenum">
              <a:rPr lang="en-US">
                <a:solidFill>
                  <a:srgbClr val="000000">
                    <a:tint val="75000"/>
                  </a:srgbClr>
                </a:solidFill>
              </a:rPr>
              <a:pPr defTabSz="685800"/>
              <a:t>27</a:t>
            </a:fld>
            <a:endParaRPr lang="en-US">
              <a:solidFill>
                <a:srgbClr val="000000">
                  <a:tint val="75000"/>
                </a:srgbClr>
              </a:solidFill>
            </a:endParaRPr>
          </a:p>
        </p:txBody>
      </p:sp>
    </p:spTree>
    <p:extLst>
      <p:ext uri="{BB962C8B-B14F-4D97-AF65-F5344CB8AC3E}">
        <p14:creationId xmlns:p14="http://schemas.microsoft.com/office/powerpoint/2010/main" val="6703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37BC-375D-4F5A-98BB-548F5A98A431}"/>
              </a:ext>
            </a:extLst>
          </p:cNvPr>
          <p:cNvSpPr>
            <a:spLocks noGrp="1"/>
          </p:cNvSpPr>
          <p:nvPr>
            <p:ph type="title"/>
          </p:nvPr>
        </p:nvSpPr>
        <p:spPr/>
        <p:txBody>
          <a:bodyPr/>
          <a:lstStyle/>
          <a:p>
            <a:r>
              <a:rPr lang="en-US"/>
              <a:t>Volunteer Procedures/ Check-In</a:t>
            </a:r>
          </a:p>
        </p:txBody>
      </p:sp>
      <p:sp>
        <p:nvSpPr>
          <p:cNvPr id="4" name="Footer Placeholder 3">
            <a:extLst>
              <a:ext uri="{FF2B5EF4-FFF2-40B4-BE49-F238E27FC236}">
                <a16:creationId xmlns:a16="http://schemas.microsoft.com/office/drawing/2014/main" id="{E71F2EAF-B213-4D4F-AF5B-0FA0D7421EA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8BAFFDA-C9B2-4E50-BC70-32BDFDEC17ED}"/>
              </a:ext>
            </a:extLst>
          </p:cNvPr>
          <p:cNvSpPr>
            <a:spLocks noGrp="1"/>
          </p:cNvSpPr>
          <p:nvPr>
            <p:ph type="sldNum" sz="quarter" idx="4"/>
          </p:nvPr>
        </p:nvSpPr>
        <p:spPr/>
        <p:txBody>
          <a:bodyPr/>
          <a:lstStyle/>
          <a:p>
            <a:fld id="{489F9553-C816-6842-8939-EE75ECF7EB2B}" type="slidenum">
              <a:rPr lang="en-US" smtClean="0"/>
              <a:pPr/>
              <a:t>28</a:t>
            </a:fld>
            <a:endParaRPr lang="en-US"/>
          </a:p>
        </p:txBody>
      </p:sp>
      <p:graphicFrame>
        <p:nvGraphicFramePr>
          <p:cNvPr id="6" name="Content Placeholder 2">
            <a:extLst>
              <a:ext uri="{FF2B5EF4-FFF2-40B4-BE49-F238E27FC236}">
                <a16:creationId xmlns:a16="http://schemas.microsoft.com/office/drawing/2014/main" id="{5E67D015-E6B3-453E-8DCF-8F41704639AB}"/>
              </a:ext>
            </a:extLst>
          </p:cNvPr>
          <p:cNvGraphicFramePr>
            <a:graphicFrameLocks noGrp="1"/>
          </p:cNvGraphicFramePr>
          <p:nvPr>
            <p:ph sz="quarter" idx="12"/>
            <p:extLst>
              <p:ext uri="{D42A27DB-BD31-4B8C-83A1-F6EECF244321}">
                <p14:modId xmlns:p14="http://schemas.microsoft.com/office/powerpoint/2010/main" val="1846685650"/>
              </p:ext>
            </p:extLst>
          </p:nvPr>
        </p:nvGraphicFramePr>
        <p:xfrm>
          <a:off x="716931" y="1085481"/>
          <a:ext cx="8059807" cy="379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966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561C-ACF0-42C4-B79A-2123C9638A71}"/>
              </a:ext>
            </a:extLst>
          </p:cNvPr>
          <p:cNvSpPr>
            <a:spLocks noGrp="1"/>
          </p:cNvSpPr>
          <p:nvPr>
            <p:ph type="title"/>
          </p:nvPr>
        </p:nvSpPr>
        <p:spPr>
          <a:xfrm>
            <a:off x="393408" y="345640"/>
            <a:ext cx="8229600" cy="498656"/>
          </a:xfrm>
        </p:spPr>
        <p:txBody>
          <a:bodyPr anchor="ctr">
            <a:normAutofit/>
          </a:bodyPr>
          <a:lstStyle/>
          <a:p>
            <a:r>
              <a:rPr lang="en-US"/>
              <a:t>Volunteer Procedures Check in/Check out</a:t>
            </a:r>
          </a:p>
        </p:txBody>
      </p:sp>
      <p:sp>
        <p:nvSpPr>
          <p:cNvPr id="12" name="Footer Placeholder 3">
            <a:extLst>
              <a:ext uri="{FF2B5EF4-FFF2-40B4-BE49-F238E27FC236}">
                <a16:creationId xmlns:a16="http://schemas.microsoft.com/office/drawing/2014/main" id="{F207E524-B3E8-8012-F88D-77F7CBA2846D}"/>
              </a:ext>
            </a:extLst>
          </p:cNvPr>
          <p:cNvSpPr>
            <a:spLocks noGrp="1"/>
          </p:cNvSpPr>
          <p:nvPr>
            <p:ph type="ftr" sz="quarter" idx="3"/>
          </p:nvPr>
        </p:nvSpPr>
        <p:spPr>
          <a:xfrm>
            <a:off x="4874631" y="4882370"/>
            <a:ext cx="3835387" cy="186901"/>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06456DFB-E56A-4E99-9A83-B66801A6FD38}"/>
              </a:ext>
            </a:extLst>
          </p:cNvPr>
          <p:cNvSpPr>
            <a:spLocks noGrp="1"/>
          </p:cNvSpPr>
          <p:nvPr>
            <p:ph type="sldNum" sz="quarter" idx="4"/>
          </p:nvPr>
        </p:nvSpPr>
        <p:spPr>
          <a:xfrm>
            <a:off x="8573392" y="4832328"/>
            <a:ext cx="406692" cy="273844"/>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3764404-7A53-4027-A566-894BE7C9297E}"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graphicFrame>
        <p:nvGraphicFramePr>
          <p:cNvPr id="7" name="Content Placeholder 2">
            <a:extLst>
              <a:ext uri="{FF2B5EF4-FFF2-40B4-BE49-F238E27FC236}">
                <a16:creationId xmlns:a16="http://schemas.microsoft.com/office/drawing/2014/main" id="{7288C0E5-52C6-953F-1F39-E30AD400E7B2}"/>
              </a:ext>
            </a:extLst>
          </p:cNvPr>
          <p:cNvGraphicFramePr>
            <a:graphicFrameLocks noGrp="1"/>
          </p:cNvGraphicFramePr>
          <p:nvPr>
            <p:ph sz="quarter" idx="12"/>
            <p:extLst>
              <p:ext uri="{D42A27DB-BD31-4B8C-83A1-F6EECF244321}">
                <p14:modId xmlns:p14="http://schemas.microsoft.com/office/powerpoint/2010/main" val="2676834040"/>
              </p:ext>
            </p:extLst>
          </p:nvPr>
        </p:nvGraphicFramePr>
        <p:xfrm>
          <a:off x="393408" y="999054"/>
          <a:ext cx="6556032" cy="360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5B4F7EF-C38A-4BCB-8F7B-92BC86341AF5}"/>
              </a:ext>
            </a:extLst>
          </p:cNvPr>
          <p:cNvPicPr>
            <a:picLocks noChangeAspect="1"/>
          </p:cNvPicPr>
          <p:nvPr/>
        </p:nvPicPr>
        <p:blipFill>
          <a:blip r:embed="rId8"/>
          <a:stretch>
            <a:fillRect/>
          </a:stretch>
        </p:blipFill>
        <p:spPr>
          <a:xfrm>
            <a:off x="7117966" y="402028"/>
            <a:ext cx="1956095" cy="1563273"/>
          </a:xfrm>
          <a:prstGeom prst="rect">
            <a:avLst/>
          </a:prstGeom>
        </p:spPr>
      </p:pic>
      <p:pic>
        <p:nvPicPr>
          <p:cNvPr id="9" name="Picture 8" descr="Fire trucks parked in a lot&#10;&#10;Description automatically generated with medium confidence">
            <a:extLst>
              <a:ext uri="{FF2B5EF4-FFF2-40B4-BE49-F238E27FC236}">
                <a16:creationId xmlns:a16="http://schemas.microsoft.com/office/drawing/2014/main" id="{AF4D121E-234B-496A-847F-E87FEA240643}"/>
              </a:ext>
            </a:extLst>
          </p:cNvPr>
          <p:cNvPicPr>
            <a:picLocks noChangeAspect="1"/>
          </p:cNvPicPr>
          <p:nvPr/>
        </p:nvPicPr>
        <p:blipFill>
          <a:blip r:embed="rId9"/>
          <a:stretch>
            <a:fillRect/>
          </a:stretch>
        </p:blipFill>
        <p:spPr>
          <a:xfrm>
            <a:off x="7123626" y="2145193"/>
            <a:ext cx="1950435" cy="1097188"/>
          </a:xfrm>
          <a:prstGeom prst="rect">
            <a:avLst/>
          </a:prstGeom>
        </p:spPr>
      </p:pic>
      <p:pic>
        <p:nvPicPr>
          <p:cNvPr id="13" name="Content Placeholder 5">
            <a:extLst>
              <a:ext uri="{FF2B5EF4-FFF2-40B4-BE49-F238E27FC236}">
                <a16:creationId xmlns:a16="http://schemas.microsoft.com/office/drawing/2014/main" id="{9A5C3427-57A7-4087-BA2F-D4FDD44B9E17}"/>
              </a:ext>
            </a:extLst>
          </p:cNvPr>
          <p:cNvPicPr>
            <a:picLocks noChangeAspect="1"/>
          </p:cNvPicPr>
          <p:nvPr/>
        </p:nvPicPr>
        <p:blipFill rotWithShape="1">
          <a:blip r:embed="rId10"/>
          <a:srcRect t="8183" r="2" b="2"/>
          <a:stretch/>
        </p:blipFill>
        <p:spPr>
          <a:xfrm>
            <a:off x="7123626" y="3422273"/>
            <a:ext cx="1915688" cy="1319199"/>
          </a:xfrm>
          <a:prstGeom prst="rect">
            <a:avLst/>
          </a:prstGeom>
          <a:noFill/>
        </p:spPr>
      </p:pic>
    </p:spTree>
    <p:extLst>
      <p:ext uri="{BB962C8B-B14F-4D97-AF65-F5344CB8AC3E}">
        <p14:creationId xmlns:p14="http://schemas.microsoft.com/office/powerpoint/2010/main" val="8681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A1C37-8300-EDA4-D961-2BE346FF0EE0}"/>
              </a:ext>
            </a:extLst>
          </p:cNvPr>
          <p:cNvSpPr>
            <a:spLocks noGrp="1"/>
          </p:cNvSpPr>
          <p:nvPr>
            <p:ph sz="quarter" idx="12"/>
          </p:nvPr>
        </p:nvSpPr>
        <p:spPr/>
        <p:txBody>
          <a:bodyPr vert="horz" lIns="0" tIns="91440" rIns="91440" bIns="45720" rtlCol="0" anchor="t">
            <a:normAutofit lnSpcReduction="10000"/>
          </a:bodyPr>
          <a:lstStyle/>
          <a:p>
            <a:pPr>
              <a:buFont typeface="Wingdings" panose="05000000000000000000" pitchFamily="2" charset="2"/>
              <a:buChar char="q"/>
            </a:pPr>
            <a:r>
              <a:rPr lang="en-US" sz="1600"/>
              <a:t>Trinity Health operates in 22 states, 93 hospitals, and employs nearly 131,000 people.</a:t>
            </a:r>
          </a:p>
          <a:p>
            <a:pPr marL="0" indent="0">
              <a:buNone/>
            </a:pPr>
            <a:endParaRPr lang="en-US" sz="1600"/>
          </a:p>
          <a:p>
            <a:pPr>
              <a:buFont typeface="Wingdings" panose="05000000000000000000" pitchFamily="2" charset="2"/>
              <a:buChar char="q"/>
            </a:pPr>
            <a:r>
              <a:rPr lang="en-US" sz="1600"/>
              <a:t>Trinity-Health is a health care organization serving six counties in southeast Michigan including Livingston, Macomb, Oakland, Washtenaw and Wayne.  It includes 133-bed Trinity Health Chelsea, 537-bed Trinity Health Ann Arbor, 136-bed Trinity Health Livingston in Howell, 443-bed Trinity Health Oakland in Pontiac and 304-bed Trinity Health Livonia.</a:t>
            </a:r>
          </a:p>
          <a:p>
            <a:pPr>
              <a:buFont typeface="Wingdings" panose="05000000000000000000" pitchFamily="2" charset="2"/>
              <a:buChar char="q"/>
            </a:pPr>
            <a:r>
              <a:rPr lang="en-US" sz="1600"/>
              <a:t>Combined, the five hospital are licensed for 1,726 beds, employs more than 14, 000 individuals and have a medical staff of nearly 2, 700 physicians.</a:t>
            </a:r>
          </a:p>
          <a:p>
            <a:pPr marL="0" indent="0">
              <a:buNone/>
            </a:pPr>
            <a:endParaRPr lang="en-US" sz="1400"/>
          </a:p>
          <a:p>
            <a:pPr marL="0" indent="0">
              <a:buNone/>
            </a:pPr>
            <a:r>
              <a:rPr lang="en-US" sz="1600"/>
              <a:t>For more information on health services offered at Trinity Health System, please visit </a:t>
            </a:r>
            <a:r>
              <a:rPr lang="en-US" sz="1600">
                <a:hlinkClick r:id="rId3"/>
              </a:rPr>
              <a:t>www.trinityhealthmichigan.org</a:t>
            </a:r>
            <a:endParaRPr lang="en-US" sz="1600"/>
          </a:p>
          <a:p>
            <a:pPr marL="0" indent="0">
              <a:buNone/>
            </a:pPr>
            <a:r>
              <a:rPr lang="en-US" sz="1600"/>
              <a:t>	</a:t>
            </a:r>
          </a:p>
        </p:txBody>
      </p:sp>
      <p:sp>
        <p:nvSpPr>
          <p:cNvPr id="3" name="Title 2">
            <a:extLst>
              <a:ext uri="{FF2B5EF4-FFF2-40B4-BE49-F238E27FC236}">
                <a16:creationId xmlns:a16="http://schemas.microsoft.com/office/drawing/2014/main" id="{F274C1C1-9299-B63C-CD6E-52CABD150C31}"/>
              </a:ext>
            </a:extLst>
          </p:cNvPr>
          <p:cNvSpPr>
            <a:spLocks noGrp="1"/>
          </p:cNvSpPr>
          <p:nvPr>
            <p:ph type="title"/>
          </p:nvPr>
        </p:nvSpPr>
        <p:spPr/>
        <p:txBody>
          <a:bodyPr/>
          <a:lstStyle/>
          <a:p>
            <a:r>
              <a:rPr lang="en-US"/>
              <a:t>Trinity-Health System</a:t>
            </a:r>
          </a:p>
        </p:txBody>
      </p:sp>
      <p:sp>
        <p:nvSpPr>
          <p:cNvPr id="4" name="Footer Placeholder 3">
            <a:extLst>
              <a:ext uri="{FF2B5EF4-FFF2-40B4-BE49-F238E27FC236}">
                <a16:creationId xmlns:a16="http://schemas.microsoft.com/office/drawing/2014/main" id="{B86F7C9C-A64B-4666-F5C3-AB80BD08BB5B}"/>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37B0AB00-84B3-C62C-99BB-3FDBF60F11AE}"/>
              </a:ext>
            </a:extLst>
          </p:cNvPr>
          <p:cNvSpPr>
            <a:spLocks noGrp="1"/>
          </p:cNvSpPr>
          <p:nvPr>
            <p:ph type="sldNum" sz="quarter" idx="4"/>
          </p:nvPr>
        </p:nvSpPr>
        <p:spPr/>
        <p:txBody>
          <a:bodyPr/>
          <a:lstStyle/>
          <a:p>
            <a:fld id="{489F9553-C816-6842-8939-EE75ECF7EB2B}" type="slidenum">
              <a:rPr lang="en-US" smtClean="0"/>
              <a:pPr/>
              <a:t>3</a:t>
            </a:fld>
            <a:endParaRPr lang="en-US"/>
          </a:p>
        </p:txBody>
      </p:sp>
      <p:sp>
        <p:nvSpPr>
          <p:cNvPr id="9" name="TextBox 8">
            <a:extLst>
              <a:ext uri="{FF2B5EF4-FFF2-40B4-BE49-F238E27FC236}">
                <a16:creationId xmlns:a16="http://schemas.microsoft.com/office/drawing/2014/main" id="{BEC83153-4C77-42A2-8583-758EA3CBA5C7}"/>
              </a:ext>
            </a:extLst>
          </p:cNvPr>
          <p:cNvSpPr txBox="1"/>
          <p:nvPr/>
        </p:nvSpPr>
        <p:spPr>
          <a:xfrm>
            <a:off x="6270634" y="4571397"/>
            <a:ext cx="1605709" cy="326436"/>
          </a:xfrm>
          <a:prstGeom prst="rect">
            <a:avLst/>
          </a:prstGeom>
          <a:noFill/>
        </p:spPr>
        <p:txBody>
          <a:bodyPr wrap="square" rtlCol="0">
            <a:spAutoFit/>
          </a:bodyPr>
          <a:lstStyle/>
          <a:p>
            <a:pPr>
              <a:lnSpc>
                <a:spcPts val="2100"/>
              </a:lnSpc>
              <a:spcAft>
                <a:spcPts val="600"/>
              </a:spcAft>
            </a:pPr>
            <a:r>
              <a:rPr lang="en-US" sz="700">
                <a:solidFill>
                  <a:srgbClr val="443D3E"/>
                </a:solidFill>
              </a:rPr>
              <a:t>Hospital Incident Command Center</a:t>
            </a:r>
          </a:p>
        </p:txBody>
      </p:sp>
    </p:spTree>
    <p:extLst>
      <p:ext uri="{BB962C8B-B14F-4D97-AF65-F5344CB8AC3E}">
        <p14:creationId xmlns:p14="http://schemas.microsoft.com/office/powerpoint/2010/main" val="2134906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3FEA4-BD05-41D7-90A9-BFE688F85C96}"/>
              </a:ext>
            </a:extLst>
          </p:cNvPr>
          <p:cNvSpPr>
            <a:spLocks noGrp="1"/>
          </p:cNvSpPr>
          <p:nvPr>
            <p:ph type="title"/>
          </p:nvPr>
        </p:nvSpPr>
        <p:spPr/>
        <p:txBody>
          <a:bodyPr/>
          <a:lstStyle/>
          <a:p>
            <a:r>
              <a:rPr lang="en-US"/>
              <a:t>Volunteer Procedures Dress Code Do’s &amp; Don’ts</a:t>
            </a:r>
          </a:p>
        </p:txBody>
      </p:sp>
      <p:sp>
        <p:nvSpPr>
          <p:cNvPr id="4" name="Footer Placeholder 3">
            <a:extLst>
              <a:ext uri="{FF2B5EF4-FFF2-40B4-BE49-F238E27FC236}">
                <a16:creationId xmlns:a16="http://schemas.microsoft.com/office/drawing/2014/main" id="{3C794062-A2FE-4551-945E-1817D9B05BDF}"/>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F73C48F-3D46-4491-B876-43EB2C56738A}"/>
              </a:ext>
            </a:extLst>
          </p:cNvPr>
          <p:cNvSpPr>
            <a:spLocks noGrp="1"/>
          </p:cNvSpPr>
          <p:nvPr>
            <p:ph type="sldNum" sz="quarter" idx="4"/>
          </p:nvPr>
        </p:nvSpPr>
        <p:spPr/>
        <p:txBody>
          <a:bodyPr/>
          <a:lstStyle/>
          <a:p>
            <a:fld id="{489F9553-C816-6842-8939-EE75ECF7EB2B}" type="slidenum">
              <a:rPr lang="en-US" smtClean="0"/>
              <a:pPr/>
              <a:t>30</a:t>
            </a:fld>
            <a:endParaRPr lang="en-US"/>
          </a:p>
        </p:txBody>
      </p:sp>
      <p:graphicFrame>
        <p:nvGraphicFramePr>
          <p:cNvPr id="6" name="Content Placeholder 2">
            <a:extLst>
              <a:ext uri="{FF2B5EF4-FFF2-40B4-BE49-F238E27FC236}">
                <a16:creationId xmlns:a16="http://schemas.microsoft.com/office/drawing/2014/main" id="{E4180340-45A5-4314-83AD-35A9A767A24E}"/>
              </a:ext>
            </a:extLst>
          </p:cNvPr>
          <p:cNvGraphicFramePr>
            <a:graphicFrameLocks noGrp="1"/>
          </p:cNvGraphicFramePr>
          <p:nvPr>
            <p:ph sz="quarter" idx="12"/>
            <p:extLst>
              <p:ext uri="{D42A27DB-BD31-4B8C-83A1-F6EECF244321}">
                <p14:modId xmlns:p14="http://schemas.microsoft.com/office/powerpoint/2010/main" val="2470703857"/>
              </p:ext>
            </p:extLst>
          </p:nvPr>
        </p:nvGraphicFramePr>
        <p:xfrm>
          <a:off x="393700" y="744280"/>
          <a:ext cx="7169593" cy="425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06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2C31F-FAEC-4C49-AB7F-5C13964E9338}"/>
              </a:ext>
            </a:extLst>
          </p:cNvPr>
          <p:cNvSpPr>
            <a:spLocks noGrp="1"/>
          </p:cNvSpPr>
          <p:nvPr>
            <p:ph sz="quarter" idx="12"/>
          </p:nvPr>
        </p:nvSpPr>
        <p:spPr>
          <a:xfrm>
            <a:off x="231494" y="999054"/>
            <a:ext cx="8398602" cy="3601521"/>
          </a:xfrm>
        </p:spPr>
        <p:txBody>
          <a:bodyPr>
            <a:normAutofit lnSpcReduction="10000"/>
          </a:bodyPr>
          <a:lstStyle/>
          <a:p>
            <a:r>
              <a:rPr lang="en-US" sz="2000"/>
              <a:t>Main contact person for the unit or dept. where you are assigned.</a:t>
            </a:r>
          </a:p>
          <a:p>
            <a:r>
              <a:rPr lang="en-US" sz="2000"/>
              <a:t>The person in charge of you and responsible for your specific orientation and training</a:t>
            </a:r>
            <a:r>
              <a:rPr lang="en-US" sz="1050" b="1" i="1"/>
              <a:t>(although you may report weekly to other staff).</a:t>
            </a:r>
          </a:p>
          <a:p>
            <a:pPr marL="0" indent="0" algn="ctr">
              <a:buNone/>
            </a:pPr>
            <a:endParaRPr lang="en-US" sz="1200" b="1" i="1" u="sng">
              <a:solidFill>
                <a:srgbClr val="7030A0"/>
              </a:solidFill>
            </a:endParaRPr>
          </a:p>
          <a:p>
            <a:pPr marL="0" indent="0" algn="ctr">
              <a:buNone/>
            </a:pPr>
            <a:r>
              <a:rPr lang="en-US" sz="1200" b="1" i="1">
                <a:solidFill>
                  <a:srgbClr val="7030A0"/>
                </a:solidFill>
                <a:highlight>
                  <a:srgbClr val="FFFF00"/>
                </a:highlight>
              </a:rPr>
              <a:t>Please inform your liaison when you will be out of town, sick, or decide to discontinue volunteering.</a:t>
            </a:r>
          </a:p>
          <a:p>
            <a:pPr marL="0" indent="0" algn="ctr">
              <a:buNone/>
            </a:pPr>
            <a:endParaRPr lang="en-US" sz="1200" b="1" i="1">
              <a:solidFill>
                <a:srgbClr val="7030A0"/>
              </a:solidFill>
              <a:highlight>
                <a:srgbClr val="FFFF00"/>
              </a:highlight>
            </a:endParaRPr>
          </a:p>
          <a:p>
            <a:pPr marL="0" indent="0">
              <a:buNone/>
            </a:pPr>
            <a:r>
              <a:rPr lang="en-US" sz="1200" b="1" i="1">
                <a:solidFill>
                  <a:srgbClr val="7030A0"/>
                </a:solidFill>
              </a:rPr>
              <a:t>Illness: If you are not feeling well, you should stay home and contact your liaison to let them know you will not be in on that day.</a:t>
            </a:r>
          </a:p>
          <a:p>
            <a:pPr marL="0" indent="0">
              <a:buNone/>
            </a:pPr>
            <a:endParaRPr lang="en-US" sz="1200" b="1" i="1">
              <a:solidFill>
                <a:srgbClr val="7030A0"/>
              </a:solidFill>
            </a:endParaRPr>
          </a:p>
          <a:p>
            <a:pPr marL="0" indent="0">
              <a:buNone/>
            </a:pPr>
            <a:r>
              <a:rPr lang="en-US" sz="1200" b="1" i="1">
                <a:solidFill>
                  <a:srgbClr val="7030A0"/>
                </a:solidFill>
              </a:rPr>
              <a:t>Attendance: Be punctual and regular in attendance but if you are unable to make a shift you should let your liaison know ahead of time. Meet commitment 4 hour &amp;/or 6 -month annual serving requirement.</a:t>
            </a:r>
          </a:p>
          <a:p>
            <a:pPr marL="0" indent="0">
              <a:buNone/>
            </a:pPr>
            <a:endParaRPr lang="en-US" sz="1200" b="1" i="1">
              <a:solidFill>
                <a:srgbClr val="7030A0"/>
              </a:solidFill>
            </a:endParaRPr>
          </a:p>
          <a:p>
            <a:pPr marL="0" indent="0">
              <a:buNone/>
            </a:pPr>
            <a:r>
              <a:rPr lang="en-US" sz="1200" b="1" i="1">
                <a:solidFill>
                  <a:srgbClr val="7030A0"/>
                </a:solidFill>
              </a:rPr>
              <a:t>Accident on Duty: If you witness an accident or are injured yourself report to your department liaison immediately.  An incident report will need to be completed.</a:t>
            </a:r>
          </a:p>
          <a:p>
            <a:pPr marL="0" indent="0">
              <a:buNone/>
            </a:pPr>
            <a:endParaRPr lang="en-US" sz="1800" b="1" i="1" u="sng">
              <a:solidFill>
                <a:srgbClr val="7030A0"/>
              </a:solidFill>
            </a:endParaRPr>
          </a:p>
        </p:txBody>
      </p:sp>
      <p:sp>
        <p:nvSpPr>
          <p:cNvPr id="3" name="Title 2">
            <a:extLst>
              <a:ext uri="{FF2B5EF4-FFF2-40B4-BE49-F238E27FC236}">
                <a16:creationId xmlns:a16="http://schemas.microsoft.com/office/drawing/2014/main" id="{390E78A4-3B65-48CF-B1A4-48E9462E918D}"/>
              </a:ext>
            </a:extLst>
          </p:cNvPr>
          <p:cNvSpPr>
            <a:spLocks noGrp="1"/>
          </p:cNvSpPr>
          <p:nvPr>
            <p:ph type="title"/>
          </p:nvPr>
        </p:nvSpPr>
        <p:spPr/>
        <p:txBody>
          <a:bodyPr/>
          <a:lstStyle/>
          <a:p>
            <a:r>
              <a:rPr lang="en-US"/>
              <a:t>Volunteer Procedures:  Your Volunteer Liaison</a:t>
            </a:r>
          </a:p>
        </p:txBody>
      </p:sp>
      <p:sp>
        <p:nvSpPr>
          <p:cNvPr id="4" name="Footer Placeholder 3">
            <a:extLst>
              <a:ext uri="{FF2B5EF4-FFF2-40B4-BE49-F238E27FC236}">
                <a16:creationId xmlns:a16="http://schemas.microsoft.com/office/drawing/2014/main" id="{A7F4F435-91D6-404A-BB4F-C49AE65749B5}"/>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68F5D6A-EFEB-4D73-940F-17C3D3FBE7CE}"/>
              </a:ext>
            </a:extLst>
          </p:cNvPr>
          <p:cNvSpPr>
            <a:spLocks noGrp="1"/>
          </p:cNvSpPr>
          <p:nvPr>
            <p:ph type="sldNum" sz="quarter" idx="4"/>
          </p:nvPr>
        </p:nvSpPr>
        <p:spPr/>
        <p:txBody>
          <a:bodyPr/>
          <a:lstStyle/>
          <a:p>
            <a:fld id="{489F9553-C816-6842-8939-EE75ECF7EB2B}" type="slidenum">
              <a:rPr lang="en-US" smtClean="0"/>
              <a:pPr/>
              <a:t>31</a:t>
            </a:fld>
            <a:endParaRPr lang="en-US"/>
          </a:p>
        </p:txBody>
      </p:sp>
    </p:spTree>
    <p:extLst>
      <p:ext uri="{BB962C8B-B14F-4D97-AF65-F5344CB8AC3E}">
        <p14:creationId xmlns:p14="http://schemas.microsoft.com/office/powerpoint/2010/main" val="4222226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78D553-9BB1-4D59-AC5C-DD19E80AC831}"/>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B7D41063-93C7-4474-8D08-767198B94E1F}"/>
              </a:ext>
            </a:extLst>
          </p:cNvPr>
          <p:cNvSpPr>
            <a:spLocks noGrp="1"/>
          </p:cNvSpPr>
          <p:nvPr>
            <p:ph type="sldNum" sz="quarter" idx="4"/>
          </p:nvPr>
        </p:nvSpPr>
        <p:spPr/>
        <p:txBody>
          <a:bodyPr/>
          <a:lstStyle/>
          <a:p>
            <a:fld id="{489F9553-C816-6842-8939-EE75ECF7EB2B}" type="slidenum">
              <a:rPr lang="en-US" smtClean="0"/>
              <a:pPr/>
              <a:t>32</a:t>
            </a:fld>
            <a:endParaRPr lang="en-US"/>
          </a:p>
        </p:txBody>
      </p:sp>
      <p:sp>
        <p:nvSpPr>
          <p:cNvPr id="3" name="Content Placeholder 2">
            <a:extLst>
              <a:ext uri="{FF2B5EF4-FFF2-40B4-BE49-F238E27FC236}">
                <a16:creationId xmlns:a16="http://schemas.microsoft.com/office/drawing/2014/main" id="{194852A8-D5C7-2031-E252-F7094FDA428A}"/>
              </a:ext>
            </a:extLst>
          </p:cNvPr>
          <p:cNvSpPr>
            <a:spLocks noGrp="1"/>
          </p:cNvSpPr>
          <p:nvPr>
            <p:ph sz="quarter" idx="12"/>
          </p:nvPr>
        </p:nvSpPr>
        <p:spPr/>
        <p:txBody>
          <a:bodyPr>
            <a:normAutofit fontScale="92500" lnSpcReduction="20000"/>
          </a:bodyPr>
          <a:lstStyle/>
          <a:p>
            <a:pPr algn="ctr"/>
            <a:r>
              <a:rPr lang="en-US" sz="3000" dirty="0">
                <a:solidFill>
                  <a:srgbClr val="7030A0"/>
                </a:solidFill>
                <a:latin typeface="Algerian" panose="04020705040A02060702" pitchFamily="82" charset="0"/>
              </a:rPr>
              <a:t>Termination of your volunteer service:	</a:t>
            </a:r>
            <a:r>
              <a:rPr lang="en-US" dirty="0">
                <a:solidFill>
                  <a:srgbClr val="7030A0"/>
                </a:solidFill>
                <a:latin typeface="Algerian" panose="04020705040A02060702" pitchFamily="82" charset="0"/>
              </a:rPr>
              <a:t> </a:t>
            </a:r>
          </a:p>
          <a:p>
            <a:endParaRPr lang="en-US" dirty="0">
              <a:solidFill>
                <a:srgbClr val="7030A0"/>
              </a:solidFill>
              <a:latin typeface="Algerian" panose="04020705040A02060702" pitchFamily="82" charset="0"/>
            </a:endParaRPr>
          </a:p>
          <a:p>
            <a:pPr marL="344488" lvl="1" indent="0">
              <a:buNone/>
            </a:pPr>
            <a:r>
              <a:rPr lang="en-US" dirty="0">
                <a:solidFill>
                  <a:srgbClr val="7030A0"/>
                </a:solidFill>
                <a:latin typeface="Algerian" panose="04020705040A02060702" pitchFamily="82" charset="0"/>
              </a:rPr>
              <a:t>  </a:t>
            </a:r>
          </a:p>
          <a:p>
            <a:pPr algn="ctr"/>
            <a:r>
              <a:rPr lang="en-US" dirty="0">
                <a:solidFill>
                  <a:srgbClr val="7030A0"/>
                </a:solidFill>
                <a:latin typeface="Algerian" panose="04020705040A02060702" pitchFamily="82" charset="0"/>
              </a:rPr>
              <a:t>  </a:t>
            </a:r>
          </a:p>
          <a:p>
            <a:endParaRPr lang="en-US" dirty="0"/>
          </a:p>
          <a:p>
            <a:r>
              <a:rPr lang="en-US" i="1" dirty="0"/>
              <a:t>Return your badge and uniform.</a:t>
            </a:r>
          </a:p>
          <a:p>
            <a:r>
              <a:rPr lang="en-US" i="1" dirty="0"/>
              <a:t>Inform your liaison in writing that you will not be volunteering anymore, including the last day.</a:t>
            </a:r>
          </a:p>
          <a:p>
            <a:r>
              <a:rPr lang="en-US" i="1" dirty="0"/>
              <a:t>Inform Volunteer Services in writing you will not be volunteering anymore.</a:t>
            </a:r>
          </a:p>
        </p:txBody>
      </p:sp>
      <p:pic>
        <p:nvPicPr>
          <p:cNvPr id="8" name="Picture 7" descr="A purple text with blue and green gradient&#10;&#10;Description automatically generated">
            <a:extLst>
              <a:ext uri="{FF2B5EF4-FFF2-40B4-BE49-F238E27FC236}">
                <a16:creationId xmlns:a16="http://schemas.microsoft.com/office/drawing/2014/main" id="{6F62202A-69CA-1866-2CE8-AD686EA125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25659" y="1521912"/>
            <a:ext cx="1897693" cy="582461"/>
          </a:xfrm>
          <a:prstGeom prst="rect">
            <a:avLst/>
          </a:prstGeom>
        </p:spPr>
      </p:pic>
    </p:spTree>
    <p:extLst>
      <p:ext uri="{BB962C8B-B14F-4D97-AF65-F5344CB8AC3E}">
        <p14:creationId xmlns:p14="http://schemas.microsoft.com/office/powerpoint/2010/main" val="105745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FEE8-C09D-AE28-C913-0505F50129A1}"/>
              </a:ext>
            </a:extLst>
          </p:cNvPr>
          <p:cNvSpPr>
            <a:spLocks noGrp="1"/>
          </p:cNvSpPr>
          <p:nvPr>
            <p:ph type="title"/>
          </p:nvPr>
        </p:nvSpPr>
        <p:spPr/>
        <p:txBody>
          <a:bodyPr/>
          <a:lstStyle/>
          <a:p>
            <a:r>
              <a:rPr lang="en-US" b="1" u="sng" dirty="0"/>
              <a:t>Safety Protocols:</a:t>
            </a:r>
            <a:br>
              <a:rPr lang="en-US" dirty="0"/>
            </a:br>
            <a:r>
              <a:rPr lang="en-US" dirty="0"/>
              <a:t>-</a:t>
            </a:r>
            <a:r>
              <a:rPr lang="en-US" sz="2000" dirty="0"/>
              <a:t>infection control</a:t>
            </a:r>
            <a:br>
              <a:rPr lang="en-US" sz="2000" dirty="0"/>
            </a:br>
            <a:r>
              <a:rPr lang="en-US" sz="2000" dirty="0"/>
              <a:t>-plain language</a:t>
            </a:r>
            <a:br>
              <a:rPr lang="en-US" sz="2000" dirty="0"/>
            </a:br>
            <a:r>
              <a:rPr lang="en-US" sz="2000" dirty="0"/>
              <a:t>-fire alarm</a:t>
            </a:r>
            <a:br>
              <a:rPr lang="en-US" sz="2000" dirty="0"/>
            </a:br>
            <a:r>
              <a:rPr lang="en-US" sz="2000" dirty="0"/>
              <a:t>-weather</a:t>
            </a:r>
            <a:br>
              <a:rPr lang="en-US" sz="2000" dirty="0"/>
            </a:br>
            <a:r>
              <a:rPr lang="en-US" sz="2000" dirty="0"/>
              <a:t>-security/missing patient</a:t>
            </a:r>
            <a:br>
              <a:rPr lang="en-US" sz="2000" dirty="0"/>
            </a:br>
            <a:r>
              <a:rPr lang="en-US" sz="2000" dirty="0"/>
              <a:t>-evacuation &amp; shelter in place</a:t>
            </a:r>
            <a:br>
              <a:rPr lang="en-US" dirty="0"/>
            </a:br>
            <a:br>
              <a:rPr lang="en-US" dirty="0"/>
            </a:br>
            <a:br>
              <a:rPr lang="en-US" dirty="0"/>
            </a:br>
            <a:endParaRPr lang="en-US" dirty="0"/>
          </a:p>
        </p:txBody>
      </p:sp>
      <p:sp>
        <p:nvSpPr>
          <p:cNvPr id="3" name="Footer Placeholder 2">
            <a:extLst>
              <a:ext uri="{FF2B5EF4-FFF2-40B4-BE49-F238E27FC236}">
                <a16:creationId xmlns:a16="http://schemas.microsoft.com/office/drawing/2014/main" id="{E8422149-5BEC-4ABC-F0DF-B93E7B9EC95B}"/>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6EA7D891-55F7-E4C6-6F9B-F40E973D4171}"/>
              </a:ext>
            </a:extLst>
          </p:cNvPr>
          <p:cNvSpPr>
            <a:spLocks noGrp="1"/>
          </p:cNvSpPr>
          <p:nvPr>
            <p:ph type="sldNum" sz="quarter" idx="4"/>
          </p:nvPr>
        </p:nvSpPr>
        <p:spPr/>
        <p:txBody>
          <a:bodyPr/>
          <a:lstStyle/>
          <a:p>
            <a:fld id="{489F9553-C816-6842-8939-EE75ECF7EB2B}" type="slidenum">
              <a:rPr lang="en-US" smtClean="0"/>
              <a:pPr/>
              <a:t>33</a:t>
            </a:fld>
            <a:endParaRPr lang="en-US"/>
          </a:p>
        </p:txBody>
      </p:sp>
    </p:spTree>
    <p:extLst>
      <p:ext uri="{BB962C8B-B14F-4D97-AF65-F5344CB8AC3E}">
        <p14:creationId xmlns:p14="http://schemas.microsoft.com/office/powerpoint/2010/main" val="1848864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6B955-56DA-A953-4EF4-20FBEA106071}"/>
              </a:ext>
            </a:extLst>
          </p:cNvPr>
          <p:cNvSpPr>
            <a:spLocks noGrp="1"/>
          </p:cNvSpPr>
          <p:nvPr>
            <p:ph sz="quarter" idx="12"/>
          </p:nvPr>
        </p:nvSpPr>
        <p:spPr/>
        <p:txBody>
          <a:bodyPr>
            <a:normAutofit/>
          </a:bodyPr>
          <a:lstStyle/>
          <a:p>
            <a:pPr marL="0" indent="0" algn="ctr">
              <a:buNone/>
            </a:pPr>
            <a:r>
              <a:rPr lang="en-US" sz="1800" i="1" dirty="0">
                <a:latin typeface="Aptos" panose="020B0004020202020204" pitchFamily="34" charset="0"/>
              </a:rPr>
              <a:t>Hand washing is the single most effective way to prevent the spread of infection.</a:t>
            </a:r>
          </a:p>
          <a:p>
            <a:pPr marL="0" indent="0">
              <a:buNone/>
            </a:pPr>
            <a:endParaRPr lang="en-US" sz="2000" i="1" dirty="0">
              <a:latin typeface="Aptos" panose="020B0004020202020204" pitchFamily="34" charset="0"/>
            </a:endParaRPr>
          </a:p>
          <a:p>
            <a:pPr marL="0" indent="0">
              <a:buNone/>
            </a:pPr>
            <a:r>
              <a:rPr lang="en-US" sz="2000" i="1" dirty="0">
                <a:latin typeface="Aptos" panose="020B0004020202020204" pitchFamily="34" charset="0"/>
              </a:rPr>
              <a:t> </a:t>
            </a:r>
            <a:r>
              <a:rPr lang="en-US" sz="2000" b="1" u="sng" dirty="0">
                <a:solidFill>
                  <a:srgbClr val="7030A0"/>
                </a:solidFill>
                <a:latin typeface="Aptos Narrow" panose="020B0004020202020204" pitchFamily="34" charset="0"/>
              </a:rPr>
              <a:t>Hands must be washed:</a:t>
            </a:r>
          </a:p>
          <a:p>
            <a:r>
              <a:rPr lang="en-US" sz="1700" i="1" dirty="0"/>
              <a:t>On arrival to volunteer</a:t>
            </a:r>
          </a:p>
          <a:p>
            <a:r>
              <a:rPr lang="en-US" sz="1700" i="1" dirty="0"/>
              <a:t>Before leaving the restroom</a:t>
            </a:r>
          </a:p>
          <a:p>
            <a:r>
              <a:rPr lang="en-US" sz="1700" i="1" dirty="0"/>
              <a:t>Before and after eating</a:t>
            </a:r>
          </a:p>
          <a:p>
            <a:r>
              <a:rPr lang="en-US" sz="1700" i="1" dirty="0"/>
              <a:t>After removing gloves</a:t>
            </a:r>
          </a:p>
          <a:p>
            <a:r>
              <a:rPr lang="en-US" sz="1700" i="1" dirty="0"/>
              <a:t>Between handling of patients</a:t>
            </a:r>
          </a:p>
          <a:p>
            <a:r>
              <a:rPr lang="en-US" sz="1700" i="1" dirty="0"/>
              <a:t>After using the toilet, after blowing or wiping the nose</a:t>
            </a:r>
          </a:p>
          <a:p>
            <a:r>
              <a:rPr lang="en-US" sz="1700" i="1" dirty="0"/>
              <a:t>Before leaving the hospital</a:t>
            </a:r>
          </a:p>
        </p:txBody>
      </p:sp>
      <p:sp>
        <p:nvSpPr>
          <p:cNvPr id="3" name="Title 2">
            <a:extLst>
              <a:ext uri="{FF2B5EF4-FFF2-40B4-BE49-F238E27FC236}">
                <a16:creationId xmlns:a16="http://schemas.microsoft.com/office/drawing/2014/main" id="{65D37780-34C3-3941-5BAC-E8769B66E4AD}"/>
              </a:ext>
            </a:extLst>
          </p:cNvPr>
          <p:cNvSpPr>
            <a:spLocks noGrp="1"/>
          </p:cNvSpPr>
          <p:nvPr>
            <p:ph type="title"/>
          </p:nvPr>
        </p:nvSpPr>
        <p:spPr/>
        <p:txBody>
          <a:bodyPr/>
          <a:lstStyle/>
          <a:p>
            <a:pPr algn="ctr"/>
            <a:r>
              <a:rPr lang="en-US" sz="3600" dirty="0">
                <a:solidFill>
                  <a:srgbClr val="7030A0"/>
                </a:solidFill>
                <a:latin typeface="Aptos Black" panose="020B0004020202020204" pitchFamily="34" charset="0"/>
              </a:rPr>
              <a:t>Infection Control</a:t>
            </a:r>
            <a:r>
              <a:rPr lang="en-US" sz="2000" dirty="0"/>
              <a:t>.</a:t>
            </a:r>
          </a:p>
        </p:txBody>
      </p:sp>
      <p:sp>
        <p:nvSpPr>
          <p:cNvPr id="4" name="Footer Placeholder 3">
            <a:extLst>
              <a:ext uri="{FF2B5EF4-FFF2-40B4-BE49-F238E27FC236}">
                <a16:creationId xmlns:a16="http://schemas.microsoft.com/office/drawing/2014/main" id="{2A0EB584-D75F-C199-2F26-2D2E9CCCE5F1}"/>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0A7FE27-5C4F-B109-3203-E9157AE7BDE6}"/>
              </a:ext>
            </a:extLst>
          </p:cNvPr>
          <p:cNvSpPr>
            <a:spLocks noGrp="1"/>
          </p:cNvSpPr>
          <p:nvPr>
            <p:ph type="sldNum" sz="quarter" idx="4"/>
          </p:nvPr>
        </p:nvSpPr>
        <p:spPr/>
        <p:txBody>
          <a:bodyPr/>
          <a:lstStyle/>
          <a:p>
            <a:fld id="{489F9553-C816-6842-8939-EE75ECF7EB2B}" type="slidenum">
              <a:rPr lang="en-US" smtClean="0"/>
              <a:pPr/>
              <a:t>34</a:t>
            </a:fld>
            <a:endParaRPr lang="en-US"/>
          </a:p>
        </p:txBody>
      </p:sp>
    </p:spTree>
    <p:extLst>
      <p:ext uri="{BB962C8B-B14F-4D97-AF65-F5344CB8AC3E}">
        <p14:creationId xmlns:p14="http://schemas.microsoft.com/office/powerpoint/2010/main" val="239332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Please have visitors use hand sanitizers.</a:t>
            </a:r>
          </a:p>
        </p:txBody>
      </p:sp>
      <p:sp>
        <p:nvSpPr>
          <p:cNvPr id="3" name="Text Placeholder 2"/>
          <p:cNvSpPr>
            <a:spLocks noGrp="1"/>
          </p:cNvSpPr>
          <p:nvPr>
            <p:ph type="body" idx="1"/>
          </p:nvPr>
        </p:nvSpPr>
        <p:spPr/>
        <p:txBody>
          <a:bodyPr/>
          <a:lstStyle/>
          <a:p>
            <a:pPr algn="ctr"/>
            <a:r>
              <a:rPr lang="en-US" b="1" dirty="0">
                <a:solidFill>
                  <a:srgbClr val="FF0000"/>
                </a:solidFill>
              </a:rPr>
              <a:t>Make sure you keep some available at your station.</a:t>
            </a:r>
          </a:p>
        </p:txBody>
      </p:sp>
      <p:sp>
        <p:nvSpPr>
          <p:cNvPr id="4" name="Footer Placeholder 3"/>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©2015</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descr="hand sanitizer | Unexpected in common hou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394" y="1540057"/>
            <a:ext cx="1833457" cy="1034074"/>
          </a:xfrm>
          <a:prstGeom prst="rect">
            <a:avLst/>
          </a:prstGeom>
        </p:spPr>
      </p:pic>
      <p:pic>
        <p:nvPicPr>
          <p:cNvPr id="7" name="Picture 6" descr="Will resistant bacteria be the end of alcohol hand sanitiz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235" y="31354"/>
            <a:ext cx="2562225" cy="1708150"/>
          </a:xfrm>
          <a:prstGeom prst="rect">
            <a:avLst/>
          </a:prstGeom>
        </p:spPr>
      </p:pic>
      <p:pic>
        <p:nvPicPr>
          <p:cNvPr id="8" name="Picture 7" descr="File:Wall-mounted hand sanitizer dispenser.JPG - Wikimedi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363" y="31354"/>
            <a:ext cx="1844146" cy="2458861"/>
          </a:xfrm>
          <a:prstGeom prst="rect">
            <a:avLst/>
          </a:prstGeom>
        </p:spPr>
      </p:pic>
    </p:spTree>
    <p:extLst>
      <p:ext uri="{BB962C8B-B14F-4D97-AF65-F5344CB8AC3E}">
        <p14:creationId xmlns:p14="http://schemas.microsoft.com/office/powerpoint/2010/main" val="3873866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39951-CD4C-4A65-AC45-BCC31FCF95A7}"/>
              </a:ext>
            </a:extLst>
          </p:cNvPr>
          <p:cNvSpPr>
            <a:spLocks noGrp="1"/>
          </p:cNvSpPr>
          <p:nvPr>
            <p:ph sz="quarter" idx="12"/>
          </p:nvPr>
        </p:nvSpPr>
        <p:spPr>
          <a:xfrm>
            <a:off x="393408" y="844296"/>
            <a:ext cx="8236688" cy="3756279"/>
          </a:xfrm>
        </p:spPr>
        <p:txBody>
          <a:bodyPr/>
          <a:lstStyle/>
          <a:p>
            <a:pPr marL="0" indent="0">
              <a:buNone/>
            </a:pPr>
            <a:r>
              <a:rPr lang="en-US" sz="2000" dirty="0">
                <a:solidFill>
                  <a:srgbClr val="FF0000"/>
                </a:solidFill>
              </a:rPr>
              <a:t>Hospitals use plain language for emergencies</a:t>
            </a:r>
          </a:p>
          <a:p>
            <a:pPr marL="0" indent="0" algn="ctr">
              <a:buNone/>
            </a:pPr>
            <a:r>
              <a:rPr lang="en-US" sz="2000" dirty="0"/>
              <a:t>The only color code is </a:t>
            </a:r>
            <a:r>
              <a:rPr lang="en-US" sz="2000" b="1" dirty="0">
                <a:solidFill>
                  <a:srgbClr val="00B0F0"/>
                </a:solidFill>
              </a:rPr>
              <a:t>CODE BLUE</a:t>
            </a:r>
          </a:p>
          <a:p>
            <a:endParaRPr lang="en-US" dirty="0"/>
          </a:p>
        </p:txBody>
      </p:sp>
      <p:sp>
        <p:nvSpPr>
          <p:cNvPr id="3" name="Title 2">
            <a:extLst>
              <a:ext uri="{FF2B5EF4-FFF2-40B4-BE49-F238E27FC236}">
                <a16:creationId xmlns:a16="http://schemas.microsoft.com/office/drawing/2014/main" id="{0687FF21-C1DF-4F4F-B5D4-81308606841A}"/>
              </a:ext>
            </a:extLst>
          </p:cNvPr>
          <p:cNvSpPr>
            <a:spLocks noGrp="1"/>
          </p:cNvSpPr>
          <p:nvPr>
            <p:ph type="title"/>
          </p:nvPr>
        </p:nvSpPr>
        <p:spPr/>
        <p:txBody>
          <a:bodyPr/>
          <a:lstStyle/>
          <a:p>
            <a:r>
              <a:rPr lang="en-US"/>
              <a:t>Plain Language</a:t>
            </a:r>
          </a:p>
        </p:txBody>
      </p:sp>
      <p:sp>
        <p:nvSpPr>
          <p:cNvPr id="4" name="Footer Placeholder 3">
            <a:extLst>
              <a:ext uri="{FF2B5EF4-FFF2-40B4-BE49-F238E27FC236}">
                <a16:creationId xmlns:a16="http://schemas.microsoft.com/office/drawing/2014/main" id="{54F374F1-F031-4247-9BBE-73A7079CAF93}"/>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D4094FA1-5AC2-4DC6-8CD2-20B5CA98BE21}"/>
              </a:ext>
            </a:extLst>
          </p:cNvPr>
          <p:cNvSpPr>
            <a:spLocks noGrp="1"/>
          </p:cNvSpPr>
          <p:nvPr>
            <p:ph type="sldNum" sz="quarter" idx="4"/>
          </p:nvPr>
        </p:nvSpPr>
        <p:spPr/>
        <p:txBody>
          <a:bodyPr/>
          <a:lstStyle/>
          <a:p>
            <a:fld id="{489F9553-C816-6842-8939-EE75ECF7EB2B}" type="slidenum">
              <a:rPr lang="en-US" smtClean="0"/>
              <a:pPr/>
              <a:t>36</a:t>
            </a:fld>
            <a:endParaRPr lang="en-US"/>
          </a:p>
        </p:txBody>
      </p:sp>
      <p:graphicFrame>
        <p:nvGraphicFramePr>
          <p:cNvPr id="6" name="Content Placeholder 4">
            <a:extLst>
              <a:ext uri="{FF2B5EF4-FFF2-40B4-BE49-F238E27FC236}">
                <a16:creationId xmlns:a16="http://schemas.microsoft.com/office/drawing/2014/main" id="{C9AC88D9-F178-447D-906F-940A35C819E4}"/>
              </a:ext>
            </a:extLst>
          </p:cNvPr>
          <p:cNvGraphicFramePr>
            <a:graphicFrameLocks/>
          </p:cNvGraphicFramePr>
          <p:nvPr>
            <p:custDataLst>
              <p:tags r:id="rId1"/>
            </p:custDataLst>
            <p:extLst>
              <p:ext uri="{D42A27DB-BD31-4B8C-83A1-F6EECF244321}">
                <p14:modId xmlns:p14="http://schemas.microsoft.com/office/powerpoint/2010/main" val="2928935648"/>
              </p:ext>
            </p:extLst>
          </p:nvPr>
        </p:nvGraphicFramePr>
        <p:xfrm>
          <a:off x="393408" y="1651287"/>
          <a:ext cx="8316610" cy="2999330"/>
        </p:xfrm>
        <a:graphic>
          <a:graphicData uri="http://schemas.openxmlformats.org/drawingml/2006/table">
            <a:tbl>
              <a:tblPr firstRow="1" firstCol="1" bandRow="1">
                <a:tableStyleId>{21E4AEA4-8DFA-4A89-87EB-49C32662AFE0}</a:tableStyleId>
              </a:tblPr>
              <a:tblGrid>
                <a:gridCol w="3277444">
                  <a:extLst>
                    <a:ext uri="{9D8B030D-6E8A-4147-A177-3AD203B41FA5}">
                      <a16:colId xmlns:a16="http://schemas.microsoft.com/office/drawing/2014/main" val="2663194539"/>
                    </a:ext>
                  </a:extLst>
                </a:gridCol>
                <a:gridCol w="5039166">
                  <a:extLst>
                    <a:ext uri="{9D8B030D-6E8A-4147-A177-3AD203B41FA5}">
                      <a16:colId xmlns:a16="http://schemas.microsoft.com/office/drawing/2014/main" val="911566044"/>
                    </a:ext>
                  </a:extLst>
                </a:gridCol>
              </a:tblGrid>
              <a:tr h="245931">
                <a:tc>
                  <a:txBody>
                    <a:bodyPr/>
                    <a:lstStyle/>
                    <a:p>
                      <a:pPr marL="0" marR="0" algn="ctr">
                        <a:spcBef>
                          <a:spcPts val="0"/>
                        </a:spcBef>
                        <a:spcAft>
                          <a:spcPts val="0"/>
                        </a:spcAft>
                      </a:pPr>
                      <a:r>
                        <a:rPr lang="en-US" sz="1400">
                          <a:effectLst/>
                        </a:rPr>
                        <a:t>Event</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lgn="ctr">
                        <a:spcBef>
                          <a:spcPts val="0"/>
                        </a:spcBef>
                        <a:spcAft>
                          <a:spcPts val="0"/>
                        </a:spcAft>
                      </a:pPr>
                      <a:r>
                        <a:rPr lang="en-US" sz="1400">
                          <a:effectLst/>
                        </a:rPr>
                        <a:t>Overhead Announcement "Your attention please..."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254084039"/>
                  </a:ext>
                </a:extLst>
              </a:tr>
              <a:tr h="396858">
                <a:tc>
                  <a:txBody>
                    <a:bodyPr/>
                    <a:lstStyle/>
                    <a:p>
                      <a:pPr marL="0" marR="0" algn="l">
                        <a:spcBef>
                          <a:spcPts val="0"/>
                        </a:spcBef>
                        <a:spcAft>
                          <a:spcPts val="0"/>
                        </a:spcAft>
                      </a:pPr>
                      <a:r>
                        <a:rPr lang="en-US" sz="1400" b="0">
                          <a:effectLst/>
                        </a:rPr>
                        <a:t>Disaster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"[Ministry] is responding to a(n) [specific] disaster. More information to follow."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357747957"/>
                  </a:ext>
                </a:extLst>
              </a:tr>
              <a:tr h="224362">
                <a:tc>
                  <a:txBody>
                    <a:bodyPr/>
                    <a:lstStyle/>
                    <a:p>
                      <a:pPr marL="0" marR="0" algn="l">
                        <a:spcBef>
                          <a:spcPts val="0"/>
                        </a:spcBef>
                        <a:spcAft>
                          <a:spcPts val="0"/>
                        </a:spcAft>
                      </a:pPr>
                      <a:r>
                        <a:rPr lang="en-US" sz="1400" b="0">
                          <a:effectLst/>
                        </a:rPr>
                        <a:t>Fire Alarm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fire alarm activation in[floor/unit/department]"</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020641108"/>
                  </a:ext>
                </a:extLst>
              </a:tr>
              <a:tr h="220919">
                <a:tc>
                  <a:txBody>
                    <a:bodyPr/>
                    <a:lstStyle/>
                    <a:p>
                      <a:pPr marL="0" marR="0" algn="l">
                        <a:spcBef>
                          <a:spcPts val="0"/>
                        </a:spcBef>
                        <a:spcAft>
                          <a:spcPts val="0"/>
                        </a:spcAft>
                      </a:pPr>
                      <a:r>
                        <a:rPr lang="en-US" sz="1400" b="0">
                          <a:effectLst/>
                        </a:rPr>
                        <a:t>Code Blue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Code Blue in [floor/unit]"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841822939"/>
                  </a:ext>
                </a:extLst>
              </a:tr>
              <a:tr h="220919">
                <a:tc>
                  <a:txBody>
                    <a:bodyPr/>
                    <a:lstStyle/>
                    <a:p>
                      <a:pPr marL="0" marR="0" algn="l">
                        <a:spcBef>
                          <a:spcPts val="0"/>
                        </a:spcBef>
                        <a:spcAft>
                          <a:spcPts val="0"/>
                        </a:spcAft>
                      </a:pPr>
                      <a:r>
                        <a:rPr lang="en-US" sz="1400" b="0">
                          <a:effectLst/>
                        </a:rPr>
                        <a:t>Medical Emergency</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medical emergency on [floor/unit/dept]"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193399922"/>
                  </a:ext>
                </a:extLst>
              </a:tr>
              <a:tr h="220919">
                <a:tc>
                  <a:txBody>
                    <a:bodyPr/>
                    <a:lstStyle/>
                    <a:p>
                      <a:pPr marL="0" marR="0" algn="l">
                        <a:spcBef>
                          <a:spcPts val="0"/>
                        </a:spcBef>
                        <a:spcAft>
                          <a:spcPts val="0"/>
                        </a:spcAft>
                      </a:pPr>
                      <a:r>
                        <a:rPr lang="en-US" sz="1400" b="0">
                          <a:effectLst/>
                        </a:rPr>
                        <a:t>Rapid Response</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rapid response needed in [floor/unit]"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771964308"/>
                  </a:ext>
                </a:extLst>
              </a:tr>
              <a:tr h="396858">
                <a:tc>
                  <a:txBody>
                    <a:bodyPr/>
                    <a:lstStyle/>
                    <a:p>
                      <a:pPr marL="0" marR="0" algn="l">
                        <a:spcBef>
                          <a:spcPts val="0"/>
                        </a:spcBef>
                        <a:spcAft>
                          <a:spcPts val="0"/>
                        </a:spcAft>
                      </a:pPr>
                      <a:r>
                        <a:rPr lang="en-US" sz="1400" b="0">
                          <a:effectLst/>
                        </a:rPr>
                        <a:t>Severe Weather Event </a:t>
                      </a:r>
                      <a:endParaRPr lang="en-US" sz="1400" b="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[severe weather event] [watch/warning] in effect until [time]"</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434210024"/>
                  </a:ext>
                </a:extLst>
              </a:tr>
              <a:tr h="244381">
                <a:tc>
                  <a:txBody>
                    <a:bodyPr/>
                    <a:lstStyle/>
                    <a:p>
                      <a:pPr marL="0" marR="0" algn="l">
                        <a:spcBef>
                          <a:spcPts val="0"/>
                        </a:spcBef>
                        <a:spcAft>
                          <a:spcPts val="0"/>
                        </a:spcAft>
                      </a:pPr>
                      <a:r>
                        <a:rPr lang="en-US" sz="1400" b="0">
                          <a:effectLst/>
                        </a:rPr>
                        <a:t>Missing infant or child and description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[child/infant]. [Description]"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907506460"/>
                  </a:ext>
                </a:extLst>
              </a:tr>
              <a:tr h="244381">
                <a:tc>
                  <a:txBody>
                    <a:bodyPr/>
                    <a:lstStyle/>
                    <a:p>
                      <a:pPr marL="0" marR="0" algn="l">
                        <a:spcBef>
                          <a:spcPts val="0"/>
                        </a:spcBef>
                        <a:spcAft>
                          <a:spcPts val="0"/>
                        </a:spcAft>
                      </a:pPr>
                      <a:r>
                        <a:rPr lang="en-US" sz="1400" b="0">
                          <a:effectLst/>
                        </a:rPr>
                        <a:t>Missing patient and description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patient. [Description]."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200300108"/>
                  </a:ext>
                </a:extLst>
              </a:tr>
              <a:tr h="244381">
                <a:tc>
                  <a:txBody>
                    <a:bodyPr/>
                    <a:lstStyle/>
                    <a:p>
                      <a:pPr marL="0" marR="0" algn="l">
                        <a:spcBef>
                          <a:spcPts val="0"/>
                        </a:spcBef>
                        <a:spcAft>
                          <a:spcPts val="0"/>
                        </a:spcAft>
                      </a:pPr>
                      <a:r>
                        <a:rPr lang="en-US" sz="1400" b="0">
                          <a:effectLst/>
                        </a:rPr>
                        <a:t>Security assistance required and location</a:t>
                      </a:r>
                      <a:endParaRPr lang="en-US" sz="1400" b="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pPr>
                      <a:r>
                        <a:rPr lang="en-US" sz="1400">
                          <a:effectLst/>
                        </a:rPr>
                        <a:t>"Security assistance is required in [location]" </a:t>
                      </a:r>
                      <a:endParaRPr lang="en-US" sz="140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681316251"/>
                  </a:ext>
                </a:extLst>
              </a:tr>
              <a:tr h="220919">
                <a:tc>
                  <a:txBody>
                    <a:bodyPr/>
                    <a:lstStyle/>
                    <a:p>
                      <a:pPr marL="0" marR="0" algn="l">
                        <a:spcBef>
                          <a:spcPts val="0"/>
                        </a:spcBef>
                        <a:spcAft>
                          <a:spcPts val="0"/>
                        </a:spcAft>
                      </a:pPr>
                      <a:r>
                        <a:rPr lang="en-US" sz="1400" b="0">
                          <a:effectLst/>
                        </a:rPr>
                        <a:t>Active Shooter and location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an active shooter in [location]"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00310830"/>
                  </a:ext>
                </a:extLst>
              </a:tr>
            </a:tbl>
          </a:graphicData>
        </a:graphic>
      </p:graphicFrame>
    </p:spTree>
    <p:extLst>
      <p:ext uri="{BB962C8B-B14F-4D97-AF65-F5344CB8AC3E}">
        <p14:creationId xmlns:p14="http://schemas.microsoft.com/office/powerpoint/2010/main" val="3249599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E88A48-5CF7-4ACC-A6E1-B8FBA21D7CCE}"/>
              </a:ext>
            </a:extLst>
          </p:cNvPr>
          <p:cNvSpPr>
            <a:spLocks noGrp="1"/>
          </p:cNvSpPr>
          <p:nvPr>
            <p:ph sz="quarter" idx="12"/>
          </p:nvPr>
        </p:nvSpPr>
        <p:spPr>
          <a:xfrm>
            <a:off x="393408" y="999054"/>
            <a:ext cx="8448084" cy="3601521"/>
          </a:xfrm>
        </p:spPr>
        <p:txBody>
          <a:bodyPr/>
          <a:lstStyle/>
          <a:p>
            <a:r>
              <a:rPr lang="en-US" b="1"/>
              <a:t>If you find someone UNCONSCIOUS / UNRESPONSIVE:</a:t>
            </a:r>
          </a:p>
          <a:p>
            <a:pPr marL="284163" lvl="1" indent="0">
              <a:buNone/>
            </a:pPr>
            <a:r>
              <a:rPr lang="en-US"/>
              <a:t>Notify the Regional Call Center </a:t>
            </a:r>
          </a:p>
          <a:p>
            <a:pPr marL="821929" lvl="3" indent="-342900"/>
            <a:r>
              <a:rPr lang="en-US"/>
              <a:t>Utilize Code Blue button on phone, if applicable</a:t>
            </a:r>
          </a:p>
          <a:p>
            <a:pPr marL="342900" indent="-342900">
              <a:buFont typeface="Arial" panose="020B0604020202020204" pitchFamily="34" charset="0"/>
              <a:buChar char="•"/>
            </a:pPr>
            <a:r>
              <a:rPr lang="en-US"/>
              <a:t>Begin CPR if needed and if qualified</a:t>
            </a:r>
          </a:p>
          <a:p>
            <a:pPr marL="342900" indent="-342900">
              <a:buFont typeface="Arial" panose="020B0604020202020204" pitchFamily="34" charset="0"/>
              <a:buChar char="•"/>
            </a:pPr>
            <a:r>
              <a:rPr lang="en-US"/>
              <a:t>Obtain / Utilize AED if available</a:t>
            </a:r>
          </a:p>
          <a:p>
            <a:pPr marL="342900" indent="-342900">
              <a:buFont typeface="Arial" panose="020B0604020202020204" pitchFamily="34" charset="0"/>
              <a:buChar char="•"/>
            </a:pPr>
            <a:r>
              <a:rPr lang="en-US"/>
              <a:t>Remain until help arrives (team or ambulance)</a:t>
            </a:r>
          </a:p>
        </p:txBody>
      </p:sp>
      <p:sp>
        <p:nvSpPr>
          <p:cNvPr id="3" name="Title 2">
            <a:extLst>
              <a:ext uri="{FF2B5EF4-FFF2-40B4-BE49-F238E27FC236}">
                <a16:creationId xmlns:a16="http://schemas.microsoft.com/office/drawing/2014/main" id="{781E1795-A44B-44E1-A056-7941D27D602C}"/>
              </a:ext>
            </a:extLst>
          </p:cNvPr>
          <p:cNvSpPr>
            <a:spLocks noGrp="1"/>
          </p:cNvSpPr>
          <p:nvPr>
            <p:ph type="title"/>
          </p:nvPr>
        </p:nvSpPr>
        <p:spPr/>
        <p:txBody>
          <a:bodyPr/>
          <a:lstStyle/>
          <a:p>
            <a:r>
              <a:rPr lang="en-US"/>
              <a:t>Code Blue</a:t>
            </a:r>
          </a:p>
        </p:txBody>
      </p:sp>
      <p:sp>
        <p:nvSpPr>
          <p:cNvPr id="4" name="Footer Placeholder 3">
            <a:extLst>
              <a:ext uri="{FF2B5EF4-FFF2-40B4-BE49-F238E27FC236}">
                <a16:creationId xmlns:a16="http://schemas.microsoft.com/office/drawing/2014/main" id="{C41CAE7F-73CF-49DD-A7CD-A9C1CD8C56C5}"/>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CE303AF5-1AC8-4A20-BDFF-2FFC6EB9C852}"/>
              </a:ext>
            </a:extLst>
          </p:cNvPr>
          <p:cNvSpPr>
            <a:spLocks noGrp="1"/>
          </p:cNvSpPr>
          <p:nvPr>
            <p:ph type="sldNum" sz="quarter" idx="4"/>
          </p:nvPr>
        </p:nvSpPr>
        <p:spPr/>
        <p:txBody>
          <a:bodyPr/>
          <a:lstStyle/>
          <a:p>
            <a:fld id="{489F9553-C816-6842-8939-EE75ECF7EB2B}" type="slidenum">
              <a:rPr lang="en-US" smtClean="0"/>
              <a:pPr/>
              <a:t>37</a:t>
            </a:fld>
            <a:endParaRPr lang="en-US"/>
          </a:p>
        </p:txBody>
      </p:sp>
    </p:spTree>
    <p:extLst>
      <p:ext uri="{BB962C8B-B14F-4D97-AF65-F5344CB8AC3E}">
        <p14:creationId xmlns:p14="http://schemas.microsoft.com/office/powerpoint/2010/main" val="1145661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C7B75-BE4E-47FD-BBFA-5700B022D4FB}"/>
              </a:ext>
            </a:extLst>
          </p:cNvPr>
          <p:cNvSpPr>
            <a:spLocks noGrp="1"/>
          </p:cNvSpPr>
          <p:nvPr>
            <p:ph sz="quarter" idx="12"/>
          </p:nvPr>
        </p:nvSpPr>
        <p:spPr/>
        <p:txBody>
          <a:bodyPr/>
          <a:lstStyle/>
          <a:p>
            <a:r>
              <a:rPr lang="en-US"/>
              <a:t>If you find someone CONSCIOUS and RESPONSIVE (i.e., fall, hypoglycemia episode, seizure):</a:t>
            </a:r>
          </a:p>
          <a:p>
            <a:pPr lvl="1">
              <a:buFont typeface="Arial" panose="020B0604020202020204" pitchFamily="34" charset="0"/>
              <a:buChar char="•"/>
            </a:pPr>
            <a:r>
              <a:rPr lang="en-US"/>
              <a:t>Notify the Regional Call Center </a:t>
            </a:r>
          </a:p>
          <a:p>
            <a:pPr lvl="1">
              <a:buFont typeface="Arial" panose="020B0604020202020204" pitchFamily="34" charset="0"/>
              <a:buChar char="•"/>
            </a:pPr>
            <a:r>
              <a:rPr lang="en-US"/>
              <a:t>Remain until help arrives (dependent on location)</a:t>
            </a:r>
          </a:p>
          <a:p>
            <a:pPr lvl="1">
              <a:buFont typeface="Arial" panose="020B0604020202020204" pitchFamily="34" charset="0"/>
              <a:buChar char="•"/>
            </a:pPr>
            <a:r>
              <a:rPr lang="en-US"/>
              <a:t>If their status changes, update Regional Call Center</a:t>
            </a:r>
          </a:p>
          <a:p>
            <a:endParaRPr lang="en-US"/>
          </a:p>
        </p:txBody>
      </p:sp>
      <p:sp>
        <p:nvSpPr>
          <p:cNvPr id="3" name="Title 2">
            <a:extLst>
              <a:ext uri="{FF2B5EF4-FFF2-40B4-BE49-F238E27FC236}">
                <a16:creationId xmlns:a16="http://schemas.microsoft.com/office/drawing/2014/main" id="{B828E121-8392-4791-B3CE-8557E3D2F333}"/>
              </a:ext>
            </a:extLst>
          </p:cNvPr>
          <p:cNvSpPr>
            <a:spLocks noGrp="1"/>
          </p:cNvSpPr>
          <p:nvPr>
            <p:ph type="title"/>
          </p:nvPr>
        </p:nvSpPr>
        <p:spPr/>
        <p:txBody>
          <a:bodyPr/>
          <a:lstStyle/>
          <a:p>
            <a:r>
              <a:rPr lang="en-US"/>
              <a:t>Medical Emergency</a:t>
            </a:r>
          </a:p>
        </p:txBody>
      </p:sp>
      <p:sp>
        <p:nvSpPr>
          <p:cNvPr id="4" name="Footer Placeholder 3">
            <a:extLst>
              <a:ext uri="{FF2B5EF4-FFF2-40B4-BE49-F238E27FC236}">
                <a16:creationId xmlns:a16="http://schemas.microsoft.com/office/drawing/2014/main" id="{977F5AE6-2F9F-46E4-9F74-26AEF3495B1F}"/>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2C9DB60-A67A-4C0D-BC53-052BF50B6EC7}"/>
              </a:ext>
            </a:extLst>
          </p:cNvPr>
          <p:cNvSpPr>
            <a:spLocks noGrp="1"/>
          </p:cNvSpPr>
          <p:nvPr>
            <p:ph type="sldNum" sz="quarter" idx="4"/>
          </p:nvPr>
        </p:nvSpPr>
        <p:spPr/>
        <p:txBody>
          <a:bodyPr/>
          <a:lstStyle/>
          <a:p>
            <a:fld id="{489F9553-C816-6842-8939-EE75ECF7EB2B}" type="slidenum">
              <a:rPr lang="en-US" smtClean="0"/>
              <a:pPr/>
              <a:t>38</a:t>
            </a:fld>
            <a:endParaRPr lang="en-US"/>
          </a:p>
        </p:txBody>
      </p:sp>
    </p:spTree>
    <p:extLst>
      <p:ext uri="{BB962C8B-B14F-4D97-AF65-F5344CB8AC3E}">
        <p14:creationId xmlns:p14="http://schemas.microsoft.com/office/powerpoint/2010/main" val="338914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507D4-7506-4EA6-96AE-4F53C26D7955}"/>
              </a:ext>
            </a:extLst>
          </p:cNvPr>
          <p:cNvSpPr>
            <a:spLocks noGrp="1"/>
          </p:cNvSpPr>
          <p:nvPr>
            <p:ph sz="quarter" idx="12"/>
          </p:nvPr>
        </p:nvSpPr>
        <p:spPr/>
        <p:txBody>
          <a:bodyPr>
            <a:normAutofit fontScale="92500" lnSpcReduction="10000"/>
          </a:bodyPr>
          <a:lstStyle/>
          <a:p>
            <a:r>
              <a:rPr lang="en-US"/>
              <a:t>At Fire Scene, use R.A.C.E. to guide your actions:</a:t>
            </a:r>
          </a:p>
          <a:p>
            <a:pPr lvl="1"/>
            <a:r>
              <a:rPr lang="en-US">
                <a:solidFill>
                  <a:srgbClr val="FF0000"/>
                </a:solidFill>
              </a:rPr>
              <a:t>R</a:t>
            </a:r>
            <a:r>
              <a:rPr lang="en-US"/>
              <a:t>escue</a:t>
            </a:r>
          </a:p>
          <a:p>
            <a:pPr lvl="1"/>
            <a:r>
              <a:rPr lang="en-US">
                <a:solidFill>
                  <a:srgbClr val="FF0000"/>
                </a:solidFill>
              </a:rPr>
              <a:t>A</a:t>
            </a:r>
            <a:r>
              <a:rPr lang="en-US"/>
              <a:t>larm</a:t>
            </a:r>
          </a:p>
          <a:p>
            <a:pPr lvl="1"/>
            <a:r>
              <a:rPr lang="en-US">
                <a:solidFill>
                  <a:srgbClr val="FF0000"/>
                </a:solidFill>
              </a:rPr>
              <a:t>C</a:t>
            </a:r>
            <a:r>
              <a:rPr lang="en-US"/>
              <a:t>lose doors</a:t>
            </a:r>
          </a:p>
          <a:p>
            <a:pPr lvl="1"/>
            <a:r>
              <a:rPr lang="en-US">
                <a:solidFill>
                  <a:srgbClr val="FF0000"/>
                </a:solidFill>
              </a:rPr>
              <a:t>E</a:t>
            </a:r>
            <a:r>
              <a:rPr lang="en-US"/>
              <a:t>xtinguish / Evacuate</a:t>
            </a:r>
          </a:p>
          <a:p>
            <a:r>
              <a:rPr lang="en-US"/>
              <a:t>Also be sure to:</a:t>
            </a:r>
          </a:p>
          <a:p>
            <a:pPr lvl="1"/>
            <a:r>
              <a:rPr lang="en-US"/>
              <a:t>Reassure patients</a:t>
            </a:r>
          </a:p>
          <a:p>
            <a:pPr lvl="1"/>
            <a:r>
              <a:rPr lang="en-US"/>
              <a:t>Close doors</a:t>
            </a:r>
          </a:p>
          <a:p>
            <a:pPr lvl="1"/>
            <a:r>
              <a:rPr lang="en-US"/>
              <a:t>Clear hallways</a:t>
            </a:r>
          </a:p>
          <a:p>
            <a:endParaRPr lang="en-US"/>
          </a:p>
        </p:txBody>
      </p:sp>
      <p:sp>
        <p:nvSpPr>
          <p:cNvPr id="3" name="Title 2">
            <a:extLst>
              <a:ext uri="{FF2B5EF4-FFF2-40B4-BE49-F238E27FC236}">
                <a16:creationId xmlns:a16="http://schemas.microsoft.com/office/drawing/2014/main" id="{586DD7FD-D8B8-42BA-B32D-7B7E72225413}"/>
              </a:ext>
            </a:extLst>
          </p:cNvPr>
          <p:cNvSpPr>
            <a:spLocks noGrp="1"/>
          </p:cNvSpPr>
          <p:nvPr>
            <p:ph type="title"/>
          </p:nvPr>
        </p:nvSpPr>
        <p:spPr/>
        <p:txBody>
          <a:bodyPr/>
          <a:lstStyle/>
          <a:p>
            <a:r>
              <a:rPr lang="en-US"/>
              <a:t>What to do in a Fire Alarm Activation</a:t>
            </a:r>
          </a:p>
        </p:txBody>
      </p:sp>
      <p:sp>
        <p:nvSpPr>
          <p:cNvPr id="4" name="Footer Placeholder 3">
            <a:extLst>
              <a:ext uri="{FF2B5EF4-FFF2-40B4-BE49-F238E27FC236}">
                <a16:creationId xmlns:a16="http://schemas.microsoft.com/office/drawing/2014/main" id="{34DC5C7B-2F60-4BDF-A164-42D96B8E9C7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3DBD645-7CD7-46FC-984D-91BFEAC8B27C}"/>
              </a:ext>
            </a:extLst>
          </p:cNvPr>
          <p:cNvSpPr>
            <a:spLocks noGrp="1"/>
          </p:cNvSpPr>
          <p:nvPr>
            <p:ph type="sldNum" sz="quarter" idx="4"/>
          </p:nvPr>
        </p:nvSpPr>
        <p:spPr/>
        <p:txBody>
          <a:bodyPr/>
          <a:lstStyle/>
          <a:p>
            <a:fld id="{489F9553-C816-6842-8939-EE75ECF7EB2B}" type="slidenum">
              <a:rPr lang="en-US" smtClean="0"/>
              <a:pPr/>
              <a:t>39</a:t>
            </a:fld>
            <a:endParaRPr lang="en-US"/>
          </a:p>
        </p:txBody>
      </p:sp>
    </p:spTree>
    <p:extLst>
      <p:ext uri="{BB962C8B-B14F-4D97-AF65-F5344CB8AC3E}">
        <p14:creationId xmlns:p14="http://schemas.microsoft.com/office/powerpoint/2010/main" val="112888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7F1C-EE31-48DD-BB0E-6A0E364383A0}"/>
              </a:ext>
            </a:extLst>
          </p:cNvPr>
          <p:cNvSpPr>
            <a:spLocks noGrp="1"/>
          </p:cNvSpPr>
          <p:nvPr>
            <p:ph sz="quarter" idx="12"/>
          </p:nvPr>
        </p:nvSpPr>
        <p:spPr>
          <a:xfrm>
            <a:off x="393408" y="770989"/>
            <a:ext cx="8586676" cy="3601521"/>
          </a:xfrm>
        </p:spPr>
        <p:txBody>
          <a:bodyPr>
            <a:normAutofit/>
          </a:bodyPr>
          <a:lstStyle/>
          <a:p>
            <a:endParaRPr lang="en-US" sz="3600" dirty="0"/>
          </a:p>
          <a:p>
            <a:r>
              <a:rPr lang="en-US" sz="3600" i="1" dirty="0"/>
              <a:t>We, Trinity-Health, serve together in the spirit of the gospel as a compassionate and transforming healing presence within our community.</a:t>
            </a:r>
          </a:p>
        </p:txBody>
      </p:sp>
      <p:sp>
        <p:nvSpPr>
          <p:cNvPr id="4" name="Footer Placeholder 3">
            <a:extLst>
              <a:ext uri="{FF2B5EF4-FFF2-40B4-BE49-F238E27FC236}">
                <a16:creationId xmlns:a16="http://schemas.microsoft.com/office/drawing/2014/main" id="{75F1C70A-59D6-4F7E-B433-FA2ED2525247}"/>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070D7E8-7464-450A-B3D6-BFAEAE147E44}"/>
              </a:ext>
            </a:extLst>
          </p:cNvPr>
          <p:cNvSpPr>
            <a:spLocks noGrp="1"/>
          </p:cNvSpPr>
          <p:nvPr>
            <p:ph type="sldNum" sz="quarter" idx="4"/>
          </p:nvPr>
        </p:nvSpPr>
        <p:spPr/>
        <p:txBody>
          <a:bodyPr/>
          <a:lstStyle/>
          <a:p>
            <a:fld id="{489F9553-C816-6842-8939-EE75ECF7EB2B}" type="slidenum">
              <a:rPr lang="en-US" smtClean="0"/>
              <a:pPr/>
              <a:t>4</a:t>
            </a:fld>
            <a:endParaRPr lang="en-US"/>
          </a:p>
        </p:txBody>
      </p:sp>
      <p:sp>
        <p:nvSpPr>
          <p:cNvPr id="7" name="Title 6">
            <a:extLst>
              <a:ext uri="{FF2B5EF4-FFF2-40B4-BE49-F238E27FC236}">
                <a16:creationId xmlns:a16="http://schemas.microsoft.com/office/drawing/2014/main" id="{DB91F712-9878-1B94-AE6F-C4311FB3D2F5}"/>
              </a:ext>
            </a:extLst>
          </p:cNvPr>
          <p:cNvSpPr>
            <a:spLocks noGrp="1"/>
          </p:cNvSpPr>
          <p:nvPr>
            <p:ph type="title"/>
          </p:nvPr>
        </p:nvSpPr>
        <p:spPr/>
        <p:txBody>
          <a:bodyPr/>
          <a:lstStyle/>
          <a:p>
            <a:pPr algn="ctr"/>
            <a:r>
              <a:rPr lang="en-US"/>
              <a:t>Trinity-Health Mission Statement</a:t>
            </a:r>
          </a:p>
        </p:txBody>
      </p:sp>
    </p:spTree>
    <p:extLst>
      <p:ext uri="{BB962C8B-B14F-4D97-AF65-F5344CB8AC3E}">
        <p14:creationId xmlns:p14="http://schemas.microsoft.com/office/powerpoint/2010/main" val="320294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BF6D7-2B04-4FFD-AF6F-E1D8570FFAF0}"/>
              </a:ext>
            </a:extLst>
          </p:cNvPr>
          <p:cNvSpPr>
            <a:spLocks noGrp="1"/>
          </p:cNvSpPr>
          <p:nvPr>
            <p:ph sz="quarter" idx="12"/>
          </p:nvPr>
        </p:nvSpPr>
        <p:spPr/>
        <p:txBody>
          <a:bodyPr/>
          <a:lstStyle/>
          <a:p>
            <a:r>
              <a:rPr lang="en-US" dirty="0"/>
              <a:t>DO NOT use elevators</a:t>
            </a:r>
          </a:p>
          <a:p>
            <a:r>
              <a:rPr lang="en-US" dirty="0"/>
              <a:t>MOVE EQUIPMENT on wheels in the hallways to one side (or to alcoves)</a:t>
            </a:r>
          </a:p>
          <a:p>
            <a:r>
              <a:rPr lang="en-US" dirty="0"/>
              <a:t>Make sure exits, extinguishers, and fire pull stations are not blocked </a:t>
            </a:r>
          </a:p>
          <a:p>
            <a:r>
              <a:rPr lang="en-US" b="1" dirty="0">
                <a:solidFill>
                  <a:srgbClr val="FF0000"/>
                </a:solidFill>
              </a:rPr>
              <a:t>Remember:</a:t>
            </a:r>
            <a:r>
              <a:rPr lang="en-US" dirty="0"/>
              <a:t> Never store items above 18’’ from the sprinkler head or below ceilings in rooms without sprinklers </a:t>
            </a:r>
          </a:p>
        </p:txBody>
      </p:sp>
      <p:sp>
        <p:nvSpPr>
          <p:cNvPr id="3" name="Title 2">
            <a:extLst>
              <a:ext uri="{FF2B5EF4-FFF2-40B4-BE49-F238E27FC236}">
                <a16:creationId xmlns:a16="http://schemas.microsoft.com/office/drawing/2014/main" id="{13D4FC5E-36E2-4BFF-B32C-4964B66B8567}"/>
              </a:ext>
            </a:extLst>
          </p:cNvPr>
          <p:cNvSpPr>
            <a:spLocks noGrp="1"/>
          </p:cNvSpPr>
          <p:nvPr>
            <p:ph type="title"/>
          </p:nvPr>
        </p:nvSpPr>
        <p:spPr/>
        <p:txBody>
          <a:bodyPr/>
          <a:lstStyle/>
          <a:p>
            <a:r>
              <a:rPr lang="en-US"/>
              <a:t>In a Fire Alarm Activation</a:t>
            </a:r>
          </a:p>
        </p:txBody>
      </p:sp>
      <p:sp>
        <p:nvSpPr>
          <p:cNvPr id="4" name="Footer Placeholder 3">
            <a:extLst>
              <a:ext uri="{FF2B5EF4-FFF2-40B4-BE49-F238E27FC236}">
                <a16:creationId xmlns:a16="http://schemas.microsoft.com/office/drawing/2014/main" id="{A5BC4256-FF34-49FD-A121-21C2628F58C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89267BF6-D98C-4222-B0D8-DF9E6BAB13DE}"/>
              </a:ext>
            </a:extLst>
          </p:cNvPr>
          <p:cNvSpPr>
            <a:spLocks noGrp="1"/>
          </p:cNvSpPr>
          <p:nvPr>
            <p:ph type="sldNum" sz="quarter" idx="4"/>
          </p:nvPr>
        </p:nvSpPr>
        <p:spPr/>
        <p:txBody>
          <a:bodyPr/>
          <a:lstStyle/>
          <a:p>
            <a:fld id="{489F9553-C816-6842-8939-EE75ECF7EB2B}" type="slidenum">
              <a:rPr lang="en-US" smtClean="0"/>
              <a:pPr/>
              <a:t>40</a:t>
            </a:fld>
            <a:endParaRPr lang="en-US"/>
          </a:p>
        </p:txBody>
      </p:sp>
    </p:spTree>
    <p:extLst>
      <p:ext uri="{BB962C8B-B14F-4D97-AF65-F5344CB8AC3E}">
        <p14:creationId xmlns:p14="http://schemas.microsoft.com/office/powerpoint/2010/main" val="323394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C29733-9630-4F3D-AEAF-D1FEF335094D}"/>
              </a:ext>
            </a:extLst>
          </p:cNvPr>
          <p:cNvSpPr>
            <a:spLocks noGrp="1"/>
          </p:cNvSpPr>
          <p:nvPr>
            <p:ph sz="quarter" idx="12"/>
          </p:nvPr>
        </p:nvSpPr>
        <p:spPr>
          <a:xfrm>
            <a:off x="393407" y="999054"/>
            <a:ext cx="8399957" cy="3796373"/>
          </a:xfrm>
        </p:spPr>
        <p:txBody>
          <a:bodyPr>
            <a:normAutofit fontScale="92500" lnSpcReduction="10000"/>
          </a:bodyPr>
          <a:lstStyle/>
          <a:p>
            <a:pPr marL="0" indent="0">
              <a:buNone/>
            </a:pPr>
            <a:r>
              <a:rPr lang="en-US" sz="2400" b="1"/>
              <a:t>When a weather-related threat occurs, you will hear: </a:t>
            </a:r>
          </a:p>
          <a:p>
            <a:pPr marL="0" indent="0">
              <a:spcAft>
                <a:spcPts val="1200"/>
              </a:spcAft>
              <a:buNone/>
            </a:pPr>
            <a:r>
              <a:rPr lang="en-US" sz="2200" b="1">
                <a:solidFill>
                  <a:srgbClr val="FF0000"/>
                </a:solidFill>
              </a:rPr>
              <a:t>"There is a [severe weather] [watch/warning] is in effect until [time]”</a:t>
            </a:r>
          </a:p>
          <a:p>
            <a:pPr marL="460375" indent="-233363">
              <a:buFont typeface="Arial" panose="020B0604020202020204" pitchFamily="34" charset="0"/>
              <a:buChar char="•"/>
            </a:pPr>
            <a:r>
              <a:rPr lang="en-US" b="1"/>
              <a:t>Patient Care Areas:</a:t>
            </a:r>
          </a:p>
          <a:p>
            <a:pPr marL="914400" lvl="3" indent="-227013"/>
            <a:r>
              <a:rPr lang="en-US"/>
              <a:t>Close the drapes/shades</a:t>
            </a:r>
          </a:p>
          <a:p>
            <a:pPr marL="914400" lvl="3" indent="-227013"/>
            <a:r>
              <a:rPr lang="en-US"/>
              <a:t>Check on and reassure patients</a:t>
            </a:r>
          </a:p>
          <a:p>
            <a:pPr marL="914400" lvl="3" indent="-227013"/>
            <a:r>
              <a:rPr lang="en-US"/>
              <a:t>Follow your departments severe weather plans </a:t>
            </a:r>
          </a:p>
          <a:p>
            <a:pPr marL="460375" indent="-233363">
              <a:buFont typeface="Arial" panose="020B0604020202020204" pitchFamily="34" charset="0"/>
              <a:buChar char="•"/>
            </a:pPr>
            <a:r>
              <a:rPr lang="en-US" b="1"/>
              <a:t>Non-Patient Care Areas:</a:t>
            </a:r>
          </a:p>
          <a:p>
            <a:pPr marL="914400" lvl="3" indent="-227013"/>
            <a:r>
              <a:rPr lang="en-US"/>
              <a:t>Close the drapes/shades</a:t>
            </a:r>
          </a:p>
          <a:p>
            <a:pPr marL="914400" lvl="3" indent="-227013"/>
            <a:r>
              <a:rPr lang="en-US"/>
              <a:t>Go to inner hallways away from windows </a:t>
            </a:r>
          </a:p>
          <a:p>
            <a:pPr marL="460375" indent="-233363">
              <a:buFont typeface="Arial" panose="020B0604020202020204" pitchFamily="34" charset="0"/>
              <a:buChar char="•"/>
            </a:pPr>
            <a:r>
              <a:rPr lang="en-US" b="1"/>
              <a:t>Listen For Updates </a:t>
            </a:r>
            <a:endParaRPr lang="en-US"/>
          </a:p>
          <a:p>
            <a:endParaRPr lang="en-US"/>
          </a:p>
        </p:txBody>
      </p:sp>
      <p:sp>
        <p:nvSpPr>
          <p:cNvPr id="3" name="Title 2">
            <a:extLst>
              <a:ext uri="{FF2B5EF4-FFF2-40B4-BE49-F238E27FC236}">
                <a16:creationId xmlns:a16="http://schemas.microsoft.com/office/drawing/2014/main" id="{B13FBDA7-5EEB-48BD-B66F-7FD98F848D6D}"/>
              </a:ext>
            </a:extLst>
          </p:cNvPr>
          <p:cNvSpPr>
            <a:spLocks noGrp="1"/>
          </p:cNvSpPr>
          <p:nvPr>
            <p:ph type="title"/>
          </p:nvPr>
        </p:nvSpPr>
        <p:spPr/>
        <p:txBody>
          <a:bodyPr/>
          <a:lstStyle/>
          <a:p>
            <a:r>
              <a:rPr lang="en-US"/>
              <a:t>Weather-Related Threats</a:t>
            </a:r>
          </a:p>
        </p:txBody>
      </p:sp>
      <p:sp>
        <p:nvSpPr>
          <p:cNvPr id="4" name="Footer Placeholder 3">
            <a:extLst>
              <a:ext uri="{FF2B5EF4-FFF2-40B4-BE49-F238E27FC236}">
                <a16:creationId xmlns:a16="http://schemas.microsoft.com/office/drawing/2014/main" id="{9CFA2C87-D35B-4544-B829-0E35352500D0}"/>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8F7B9753-A7CE-4BE7-A297-4BF638EF302F}"/>
              </a:ext>
            </a:extLst>
          </p:cNvPr>
          <p:cNvSpPr>
            <a:spLocks noGrp="1"/>
          </p:cNvSpPr>
          <p:nvPr>
            <p:ph type="sldNum" sz="quarter" idx="4"/>
          </p:nvPr>
        </p:nvSpPr>
        <p:spPr/>
        <p:txBody>
          <a:bodyPr/>
          <a:lstStyle/>
          <a:p>
            <a:fld id="{489F9553-C816-6842-8939-EE75ECF7EB2B}" type="slidenum">
              <a:rPr lang="en-US" smtClean="0"/>
              <a:pPr/>
              <a:t>41</a:t>
            </a:fld>
            <a:endParaRPr lang="en-US"/>
          </a:p>
        </p:txBody>
      </p:sp>
    </p:spTree>
    <p:extLst>
      <p:ext uri="{BB962C8B-B14F-4D97-AF65-F5344CB8AC3E}">
        <p14:creationId xmlns:p14="http://schemas.microsoft.com/office/powerpoint/2010/main" val="4258077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5949B-20B2-4F4E-8B43-FB4363FE2AFB}"/>
              </a:ext>
            </a:extLst>
          </p:cNvPr>
          <p:cNvSpPr>
            <a:spLocks noGrp="1"/>
          </p:cNvSpPr>
          <p:nvPr>
            <p:ph sz="quarter" idx="12"/>
          </p:nvPr>
        </p:nvSpPr>
        <p:spPr/>
        <p:txBody>
          <a:bodyPr/>
          <a:lstStyle/>
          <a:p>
            <a:r>
              <a:rPr lang="en-US" sz="2400"/>
              <a:t>You may need to act if you are concerned that a situation </a:t>
            </a:r>
            <a:r>
              <a:rPr lang="en-US" sz="2400" b="1"/>
              <a:t>may escalate to a threat of harm or violence</a:t>
            </a:r>
            <a:r>
              <a:rPr lang="en-US" sz="2400"/>
              <a:t>. </a:t>
            </a:r>
          </a:p>
          <a:p>
            <a:pPr marL="0" indent="0">
              <a:buNone/>
            </a:pPr>
            <a:endParaRPr lang="en-US" sz="2000"/>
          </a:p>
          <a:p>
            <a:pPr marL="342900" lvl="0" indent="-342900">
              <a:buFont typeface="Arial" panose="020B0604020202020204" pitchFamily="34" charset="0"/>
              <a:buChar char="•"/>
            </a:pPr>
            <a:r>
              <a:rPr lang="en-US" sz="2400" b="1"/>
              <a:t>If you or others are in IMMEDIATE DANGER </a:t>
            </a:r>
          </a:p>
          <a:p>
            <a:pPr marL="821929" lvl="3" indent="-342900"/>
            <a:r>
              <a:rPr lang="en-US" sz="2400"/>
              <a:t>Move those in danger to safety </a:t>
            </a:r>
          </a:p>
          <a:p>
            <a:pPr marL="821929" lvl="3" indent="-342900"/>
            <a:r>
              <a:rPr lang="en-US" sz="2400"/>
              <a:t>Notify Regional Call Center that Security Assistance is needed (give location/description)</a:t>
            </a:r>
          </a:p>
          <a:p>
            <a:pPr marL="0" indent="0">
              <a:buNone/>
            </a:pPr>
            <a:endParaRPr lang="en-US"/>
          </a:p>
        </p:txBody>
      </p:sp>
      <p:sp>
        <p:nvSpPr>
          <p:cNvPr id="3" name="Title 2">
            <a:extLst>
              <a:ext uri="{FF2B5EF4-FFF2-40B4-BE49-F238E27FC236}">
                <a16:creationId xmlns:a16="http://schemas.microsoft.com/office/drawing/2014/main" id="{6B051ABB-3C85-4379-B597-379C8B04B8BF}"/>
              </a:ext>
            </a:extLst>
          </p:cNvPr>
          <p:cNvSpPr>
            <a:spLocks noGrp="1"/>
          </p:cNvSpPr>
          <p:nvPr>
            <p:ph type="title"/>
          </p:nvPr>
        </p:nvSpPr>
        <p:spPr/>
        <p:txBody>
          <a:bodyPr/>
          <a:lstStyle/>
          <a:p>
            <a:r>
              <a:rPr lang="en-US" sz="2800"/>
              <a:t>Security Assistance Required</a:t>
            </a:r>
            <a:endParaRPr lang="en-US"/>
          </a:p>
        </p:txBody>
      </p:sp>
      <p:sp>
        <p:nvSpPr>
          <p:cNvPr id="4" name="Footer Placeholder 3">
            <a:extLst>
              <a:ext uri="{FF2B5EF4-FFF2-40B4-BE49-F238E27FC236}">
                <a16:creationId xmlns:a16="http://schemas.microsoft.com/office/drawing/2014/main" id="{B299505E-8F56-4376-88BB-91A0580D803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DFF91A37-F107-471E-AFC7-FB2BDAECEF72}"/>
              </a:ext>
            </a:extLst>
          </p:cNvPr>
          <p:cNvSpPr>
            <a:spLocks noGrp="1"/>
          </p:cNvSpPr>
          <p:nvPr>
            <p:ph type="sldNum" sz="quarter" idx="4"/>
          </p:nvPr>
        </p:nvSpPr>
        <p:spPr/>
        <p:txBody>
          <a:bodyPr/>
          <a:lstStyle/>
          <a:p>
            <a:fld id="{489F9553-C816-6842-8939-EE75ECF7EB2B}" type="slidenum">
              <a:rPr lang="en-US" smtClean="0"/>
              <a:pPr/>
              <a:t>42</a:t>
            </a:fld>
            <a:endParaRPr lang="en-US"/>
          </a:p>
        </p:txBody>
      </p:sp>
    </p:spTree>
    <p:extLst>
      <p:ext uri="{BB962C8B-B14F-4D97-AF65-F5344CB8AC3E}">
        <p14:creationId xmlns:p14="http://schemas.microsoft.com/office/powerpoint/2010/main" val="2219555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5370D-E313-4F1F-A5D3-CE7A3DB15775}"/>
              </a:ext>
            </a:extLst>
          </p:cNvPr>
          <p:cNvSpPr>
            <a:spLocks noGrp="1"/>
          </p:cNvSpPr>
          <p:nvPr>
            <p:ph sz="quarter" idx="12"/>
          </p:nvPr>
        </p:nvSpPr>
        <p:spPr>
          <a:xfrm>
            <a:off x="393408" y="894338"/>
            <a:ext cx="8236688" cy="3901089"/>
          </a:xfrm>
        </p:spPr>
        <p:txBody>
          <a:bodyPr>
            <a:normAutofit fontScale="32500" lnSpcReduction="20000"/>
          </a:bodyPr>
          <a:lstStyle/>
          <a:p>
            <a:r>
              <a:rPr lang="en-US" sz="4300" b="1"/>
              <a:t>If you are unable to find a patient, notify regional call center and ask the operator to initiate a “Missing Patient” and provide unit location and appropriate description. </a:t>
            </a:r>
            <a:endParaRPr lang="en-US" sz="4300"/>
          </a:p>
          <a:p>
            <a:pPr marL="455613" lvl="1" indent="-171450">
              <a:buFont typeface="Arial" panose="020B0604020202020204" pitchFamily="34" charset="0"/>
              <a:buChar char="•"/>
            </a:pPr>
            <a:r>
              <a:rPr lang="en-US" sz="3700"/>
              <a:t>ALL Staff: Monitor all exit locations, stairwells and elevators for persons who look lost or confused and are attempting to exit the building wearing a patient gown, street clothes, or have on a patient identification armband or bandages.</a:t>
            </a:r>
          </a:p>
          <a:p>
            <a:pPr marL="455613" lvl="1" indent="-171450">
              <a:buFont typeface="Arial" panose="020B0604020202020204" pitchFamily="34" charset="0"/>
              <a:buChar char="•"/>
            </a:pPr>
            <a:r>
              <a:rPr lang="en-US" sz="3700"/>
              <a:t>If staff suspect they have found the patient, ask the patient their name and if they can help return them to their room. Contact security and provide their location.</a:t>
            </a:r>
          </a:p>
          <a:p>
            <a:r>
              <a:rPr lang="en-US" sz="4300" b="1"/>
              <a:t>If the patient is at all hostile or aggressive, notify security and do not attempt to physically stop the individual. </a:t>
            </a:r>
          </a:p>
          <a:p>
            <a:pPr marL="455613" lvl="1" indent="-171450">
              <a:buFont typeface="Arial" panose="020B0604020202020204" pitchFamily="34" charset="0"/>
              <a:buChar char="•"/>
            </a:pPr>
            <a:r>
              <a:rPr lang="en-US" sz="3400"/>
              <a:t>If the patient does leave, note helpful information: vehicle license plate, type of vehicle, direction of travel, description of person they are with, etc.</a:t>
            </a:r>
          </a:p>
          <a:p>
            <a:pPr marL="455613" lvl="1" indent="-171450">
              <a:buFont typeface="Arial" panose="020B0604020202020204" pitchFamily="34" charset="0"/>
              <a:buChar char="•"/>
            </a:pPr>
            <a:r>
              <a:rPr lang="en-US" sz="3400"/>
              <a:t>Document the episode in the EMR and VOICE.</a:t>
            </a:r>
          </a:p>
          <a:p>
            <a:r>
              <a:rPr lang="en-US" sz="4300" b="1"/>
              <a:t>Behavioral Medicine Unit, Chemical Dependency Unit, and Birthing Center have locked doors and restricted access onto the unit.</a:t>
            </a:r>
          </a:p>
          <a:p>
            <a:pPr marL="455613" lvl="1" indent="-171450">
              <a:buFont typeface="Arial" panose="020B0604020202020204" pitchFamily="34" charset="0"/>
              <a:buChar char="•"/>
            </a:pPr>
            <a:r>
              <a:rPr lang="en-US" sz="3700"/>
              <a:t>Do not open the unit doors for anyone, even if they have a badge. Unit staff will assist visitors and determine appropriate access to the unit.</a:t>
            </a:r>
          </a:p>
          <a:p>
            <a:pPr marL="455613" lvl="1" indent="-171450">
              <a:buFont typeface="Arial" panose="020B0604020202020204" pitchFamily="34" charset="0"/>
              <a:buChar char="•"/>
            </a:pPr>
            <a:r>
              <a:rPr lang="en-US" sz="3700"/>
              <a:t>When exiting the unit, check for patients in the hallway. If there is a patient nearby, press the intercom button and ask staff to redirect patients away from the door area before you open the door.</a:t>
            </a:r>
          </a:p>
          <a:p>
            <a:pPr marL="455613" lvl="1" indent="-171450">
              <a:buFont typeface="Arial" panose="020B0604020202020204" pitchFamily="34" charset="0"/>
              <a:buChar char="•"/>
            </a:pPr>
            <a:r>
              <a:rPr lang="en-US" sz="3700"/>
              <a:t>Check to make sure the door closes behind you. The door will make a click sound when lock-reactivates. </a:t>
            </a:r>
          </a:p>
        </p:txBody>
      </p:sp>
      <p:sp>
        <p:nvSpPr>
          <p:cNvPr id="3" name="Title 2">
            <a:extLst>
              <a:ext uri="{FF2B5EF4-FFF2-40B4-BE49-F238E27FC236}">
                <a16:creationId xmlns:a16="http://schemas.microsoft.com/office/drawing/2014/main" id="{E3F8E169-B3C5-4414-A603-9BCF4377A1C3}"/>
              </a:ext>
            </a:extLst>
          </p:cNvPr>
          <p:cNvSpPr>
            <a:spLocks noGrp="1"/>
          </p:cNvSpPr>
          <p:nvPr>
            <p:ph type="title"/>
          </p:nvPr>
        </p:nvSpPr>
        <p:spPr/>
        <p:txBody>
          <a:bodyPr/>
          <a:lstStyle/>
          <a:p>
            <a:r>
              <a:rPr lang="en-US"/>
              <a:t>Missing Patient</a:t>
            </a:r>
          </a:p>
        </p:txBody>
      </p:sp>
      <p:sp>
        <p:nvSpPr>
          <p:cNvPr id="4" name="Footer Placeholder 3">
            <a:extLst>
              <a:ext uri="{FF2B5EF4-FFF2-40B4-BE49-F238E27FC236}">
                <a16:creationId xmlns:a16="http://schemas.microsoft.com/office/drawing/2014/main" id="{86870FE0-EF66-4561-AACC-6CD6109BE7F6}"/>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9C2770A-4361-4D3B-830E-E6E30FBEB7EA}"/>
              </a:ext>
            </a:extLst>
          </p:cNvPr>
          <p:cNvSpPr>
            <a:spLocks noGrp="1"/>
          </p:cNvSpPr>
          <p:nvPr>
            <p:ph type="sldNum" sz="quarter" idx="4"/>
          </p:nvPr>
        </p:nvSpPr>
        <p:spPr/>
        <p:txBody>
          <a:bodyPr/>
          <a:lstStyle/>
          <a:p>
            <a:fld id="{489F9553-C816-6842-8939-EE75ECF7EB2B}" type="slidenum">
              <a:rPr lang="en-US" smtClean="0"/>
              <a:pPr/>
              <a:t>43</a:t>
            </a:fld>
            <a:endParaRPr lang="en-US"/>
          </a:p>
        </p:txBody>
      </p:sp>
    </p:spTree>
    <p:extLst>
      <p:ext uri="{BB962C8B-B14F-4D97-AF65-F5344CB8AC3E}">
        <p14:creationId xmlns:p14="http://schemas.microsoft.com/office/powerpoint/2010/main" val="3652742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06CD44-13EF-414A-B41F-F8F3F1DF4F1B}"/>
              </a:ext>
            </a:extLst>
          </p:cNvPr>
          <p:cNvSpPr>
            <a:spLocks noGrp="1"/>
          </p:cNvSpPr>
          <p:nvPr>
            <p:ph sz="quarter" idx="12"/>
          </p:nvPr>
        </p:nvSpPr>
        <p:spPr/>
        <p:txBody>
          <a:bodyPr/>
          <a:lstStyle/>
          <a:p>
            <a:r>
              <a:rPr lang="en-US"/>
              <a:t>Notify regional call center and give specific details to the operator</a:t>
            </a:r>
          </a:p>
          <a:p>
            <a:r>
              <a:rPr lang="en-US"/>
              <a:t>Overhead announcements and instructions will be provided when appropriate </a:t>
            </a:r>
          </a:p>
          <a:p>
            <a:r>
              <a:rPr lang="en-US"/>
              <a:t>Disaster Response (Hospital Incident Command) will be activated as needed </a:t>
            </a:r>
          </a:p>
          <a:p>
            <a:r>
              <a:rPr lang="en-US"/>
              <a:t>Evacuate only if instructed to do so </a:t>
            </a:r>
          </a:p>
        </p:txBody>
      </p:sp>
      <p:sp>
        <p:nvSpPr>
          <p:cNvPr id="3" name="Title 2">
            <a:extLst>
              <a:ext uri="{FF2B5EF4-FFF2-40B4-BE49-F238E27FC236}">
                <a16:creationId xmlns:a16="http://schemas.microsoft.com/office/drawing/2014/main" id="{C06EE177-8390-4F01-B1C2-9CAF2E53B3C7}"/>
              </a:ext>
            </a:extLst>
          </p:cNvPr>
          <p:cNvSpPr>
            <a:spLocks noGrp="1"/>
          </p:cNvSpPr>
          <p:nvPr>
            <p:ph type="title"/>
          </p:nvPr>
        </p:nvSpPr>
        <p:spPr/>
        <p:txBody>
          <a:bodyPr/>
          <a:lstStyle/>
          <a:p>
            <a:r>
              <a:rPr lang="en-US"/>
              <a:t>Other Threats</a:t>
            </a:r>
          </a:p>
        </p:txBody>
      </p:sp>
      <p:sp>
        <p:nvSpPr>
          <p:cNvPr id="4" name="Footer Placeholder 3">
            <a:extLst>
              <a:ext uri="{FF2B5EF4-FFF2-40B4-BE49-F238E27FC236}">
                <a16:creationId xmlns:a16="http://schemas.microsoft.com/office/drawing/2014/main" id="{F7931349-6D3F-46E3-8B5D-DD19B0B829F0}"/>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61ECD640-C5FF-4DA5-A68F-5020C64DBBF8}"/>
              </a:ext>
            </a:extLst>
          </p:cNvPr>
          <p:cNvSpPr>
            <a:spLocks noGrp="1"/>
          </p:cNvSpPr>
          <p:nvPr>
            <p:ph type="sldNum" sz="quarter" idx="4"/>
          </p:nvPr>
        </p:nvSpPr>
        <p:spPr/>
        <p:txBody>
          <a:bodyPr/>
          <a:lstStyle/>
          <a:p>
            <a:fld id="{489F9553-C816-6842-8939-EE75ECF7EB2B}" type="slidenum">
              <a:rPr lang="en-US" smtClean="0"/>
              <a:pPr/>
              <a:t>44</a:t>
            </a:fld>
            <a:endParaRPr lang="en-US"/>
          </a:p>
        </p:txBody>
      </p:sp>
    </p:spTree>
    <p:extLst>
      <p:ext uri="{BB962C8B-B14F-4D97-AF65-F5344CB8AC3E}">
        <p14:creationId xmlns:p14="http://schemas.microsoft.com/office/powerpoint/2010/main" val="35699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A5074CD-AC09-4F34-9EDE-29B40E58651C}"/>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FD809205-5582-463F-871C-A1D2E91E7975}"/>
              </a:ext>
            </a:extLst>
          </p:cNvPr>
          <p:cNvSpPr>
            <a:spLocks noGrp="1"/>
          </p:cNvSpPr>
          <p:nvPr>
            <p:ph type="sldNum" sz="quarter" idx="4"/>
          </p:nvPr>
        </p:nvSpPr>
        <p:spPr/>
        <p:txBody>
          <a:bodyPr/>
          <a:lstStyle/>
          <a:p>
            <a:fld id="{489F9553-C816-6842-8939-EE75ECF7EB2B}" type="slidenum">
              <a:rPr lang="en-US" smtClean="0"/>
              <a:pPr/>
              <a:t>45</a:t>
            </a:fld>
            <a:endParaRPr lang="en-US"/>
          </a:p>
        </p:txBody>
      </p:sp>
      <p:sp>
        <p:nvSpPr>
          <p:cNvPr id="6" name="Title 5">
            <a:extLst>
              <a:ext uri="{FF2B5EF4-FFF2-40B4-BE49-F238E27FC236}">
                <a16:creationId xmlns:a16="http://schemas.microsoft.com/office/drawing/2014/main" id="{6D3BE36A-5DD9-42B1-9998-EA02FFBB4B04}"/>
              </a:ext>
            </a:extLst>
          </p:cNvPr>
          <p:cNvSpPr>
            <a:spLocks noGrp="1"/>
          </p:cNvSpPr>
          <p:nvPr>
            <p:ph type="title"/>
          </p:nvPr>
        </p:nvSpPr>
        <p:spPr>
          <a:xfrm>
            <a:off x="731677" y="852334"/>
            <a:ext cx="5524744" cy="1009604"/>
          </a:xfrm>
        </p:spPr>
        <p:txBody>
          <a:bodyPr/>
          <a:lstStyle/>
          <a:p>
            <a:r>
              <a:rPr lang="en-US"/>
              <a:t>Evacuation &amp; Sheltering-in-place</a:t>
            </a:r>
          </a:p>
        </p:txBody>
      </p:sp>
    </p:spTree>
    <p:extLst>
      <p:ext uri="{BB962C8B-B14F-4D97-AF65-F5344CB8AC3E}">
        <p14:creationId xmlns:p14="http://schemas.microsoft.com/office/powerpoint/2010/main" val="218821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D77C-D645-486B-ABEA-6EB32DA4ABAD}"/>
              </a:ext>
            </a:extLst>
          </p:cNvPr>
          <p:cNvSpPr>
            <a:spLocks noGrp="1"/>
          </p:cNvSpPr>
          <p:nvPr>
            <p:ph sz="quarter" idx="12"/>
          </p:nvPr>
        </p:nvSpPr>
        <p:spPr/>
        <p:txBody>
          <a:bodyPr>
            <a:normAutofit fontScale="62500" lnSpcReduction="20000"/>
          </a:bodyPr>
          <a:lstStyle/>
          <a:p>
            <a:r>
              <a:rPr lang="en-US" b="1" dirty="0">
                <a:highlight>
                  <a:srgbClr val="FFFF00"/>
                </a:highlight>
              </a:rPr>
              <a:t>Horizontal Evacuation: </a:t>
            </a:r>
            <a:r>
              <a:rPr lang="en-US" dirty="0"/>
              <a:t>This level of evacuation involves moving patients who are in immediate danger away from the threat. Patients remain on the same floor of the hospital as the area that they are evacuating. Horizontal evacuation typically involves moving patients to an area of refuge in an adjacent smoke/fire zone or in some cases, at the opposite side of the building. Most evacuations of a single department or patient care unit can be done horizontally, which is the fastest option and has the simplest re-entry process. Evacuation of an entire building may even be accomplished horizontally if every floor of the evacuated building connects to another building.</a:t>
            </a:r>
          </a:p>
          <a:p>
            <a:r>
              <a:rPr lang="en-US" b="1" dirty="0">
                <a:highlight>
                  <a:srgbClr val="FFFF00"/>
                </a:highlight>
              </a:rPr>
              <a:t>Vertical Evacuation</a:t>
            </a:r>
            <a:r>
              <a:rPr lang="en-US" b="1" dirty="0"/>
              <a:t>: </a:t>
            </a:r>
            <a:r>
              <a:rPr lang="en-US" dirty="0"/>
              <a:t>This level of evacuation refers to the complete evacuation of a specific floor in a building. In general, patients and staff evacuate vertically towards ground level whenever possible. Moving patients and staff to lower levels helps to prepare for total or full evacuation of the facility should the situation worsen. For most localized incidents, vertically evacuated patients and staff are sent to an area of refuge elsewhere in the hospital typically at least two floors away from the incident floor. During the vertical evacuation of one floor, other floors may be ordered to shelter-in-place or prepare only for their own evacuation. </a:t>
            </a:r>
          </a:p>
          <a:p>
            <a:r>
              <a:rPr lang="en-US" b="1" dirty="0">
                <a:highlight>
                  <a:srgbClr val="FFFF00"/>
                </a:highlight>
              </a:rPr>
              <a:t>Total or Full Evacuation: </a:t>
            </a:r>
            <a:r>
              <a:rPr lang="en-US" dirty="0"/>
              <a:t>This level of evacuation is used only as a last resort and involves a complete evacuation of the facility. There are many different ways that a total or full evacuation can be planned for and managed.</a:t>
            </a:r>
          </a:p>
        </p:txBody>
      </p:sp>
      <p:sp>
        <p:nvSpPr>
          <p:cNvPr id="3" name="Title 2">
            <a:extLst>
              <a:ext uri="{FF2B5EF4-FFF2-40B4-BE49-F238E27FC236}">
                <a16:creationId xmlns:a16="http://schemas.microsoft.com/office/drawing/2014/main" id="{27E98886-78CF-48B9-8F91-262217597EB3}"/>
              </a:ext>
            </a:extLst>
          </p:cNvPr>
          <p:cNvSpPr>
            <a:spLocks noGrp="1"/>
          </p:cNvSpPr>
          <p:nvPr>
            <p:ph type="title"/>
          </p:nvPr>
        </p:nvSpPr>
        <p:spPr/>
        <p:txBody>
          <a:bodyPr/>
          <a:lstStyle/>
          <a:p>
            <a:r>
              <a:rPr lang="en-US"/>
              <a:t>Types of Evacuation</a:t>
            </a:r>
          </a:p>
        </p:txBody>
      </p:sp>
      <p:sp>
        <p:nvSpPr>
          <p:cNvPr id="4" name="Footer Placeholder 3">
            <a:extLst>
              <a:ext uri="{FF2B5EF4-FFF2-40B4-BE49-F238E27FC236}">
                <a16:creationId xmlns:a16="http://schemas.microsoft.com/office/drawing/2014/main" id="{0D445904-6C7D-4433-9C5E-7DFD0A9A68FE}"/>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B772F03F-835D-4D81-8503-2DE0A2B96911}"/>
              </a:ext>
            </a:extLst>
          </p:cNvPr>
          <p:cNvSpPr>
            <a:spLocks noGrp="1"/>
          </p:cNvSpPr>
          <p:nvPr>
            <p:ph type="sldNum" sz="quarter" idx="4"/>
          </p:nvPr>
        </p:nvSpPr>
        <p:spPr/>
        <p:txBody>
          <a:bodyPr/>
          <a:lstStyle/>
          <a:p>
            <a:fld id="{489F9553-C816-6842-8939-EE75ECF7EB2B}" type="slidenum">
              <a:rPr lang="en-US" smtClean="0"/>
              <a:pPr/>
              <a:t>46</a:t>
            </a:fld>
            <a:endParaRPr lang="en-US"/>
          </a:p>
        </p:txBody>
      </p:sp>
    </p:spTree>
    <p:extLst>
      <p:ext uri="{BB962C8B-B14F-4D97-AF65-F5344CB8AC3E}">
        <p14:creationId xmlns:p14="http://schemas.microsoft.com/office/powerpoint/2010/main" val="273577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C22FB-D7B2-4408-9209-3215BA03B312}"/>
              </a:ext>
            </a:extLst>
          </p:cNvPr>
          <p:cNvSpPr>
            <a:spLocks noGrp="1"/>
          </p:cNvSpPr>
          <p:nvPr>
            <p:ph sz="quarter" idx="12"/>
          </p:nvPr>
        </p:nvSpPr>
        <p:spPr/>
        <p:txBody>
          <a:bodyPr>
            <a:normAutofit fontScale="92500" lnSpcReduction="20000"/>
          </a:bodyPr>
          <a:lstStyle/>
          <a:p>
            <a:r>
              <a:rPr lang="en-US"/>
              <a:t>This level of evacuation requires ending all routine activities in preparation for an impending threat, such as a tornado or toxic cloud. Specific preparations should be made to mitigate against the anticipated threat. </a:t>
            </a:r>
          </a:p>
          <a:p>
            <a:r>
              <a:rPr lang="en-US"/>
              <a:t>In general, during a no-notice event, patients, visitors and staff remain where they are until they receive further instructions. </a:t>
            </a:r>
          </a:p>
          <a:p>
            <a:r>
              <a:rPr lang="en-US"/>
              <a:t>Closing doors/windows provides initial protection from fire, smoke, and other hazards. </a:t>
            </a:r>
          </a:p>
          <a:p>
            <a:r>
              <a:rPr lang="en-US"/>
              <a:t>During a shelter-in-place response, preparations should also be taken to enable immediate evacuation of patients should the situation change, and evacuation become necessary. </a:t>
            </a:r>
          </a:p>
        </p:txBody>
      </p:sp>
      <p:sp>
        <p:nvSpPr>
          <p:cNvPr id="3" name="Title 2">
            <a:extLst>
              <a:ext uri="{FF2B5EF4-FFF2-40B4-BE49-F238E27FC236}">
                <a16:creationId xmlns:a16="http://schemas.microsoft.com/office/drawing/2014/main" id="{C53827A5-7A61-4607-A365-1028B43A18CA}"/>
              </a:ext>
            </a:extLst>
          </p:cNvPr>
          <p:cNvSpPr>
            <a:spLocks noGrp="1"/>
          </p:cNvSpPr>
          <p:nvPr>
            <p:ph type="title"/>
          </p:nvPr>
        </p:nvSpPr>
        <p:spPr/>
        <p:txBody>
          <a:bodyPr/>
          <a:lstStyle/>
          <a:p>
            <a:r>
              <a:rPr lang="en-US"/>
              <a:t>Shelter-in-place</a:t>
            </a:r>
          </a:p>
        </p:txBody>
      </p:sp>
      <p:sp>
        <p:nvSpPr>
          <p:cNvPr id="4" name="Footer Placeholder 3">
            <a:extLst>
              <a:ext uri="{FF2B5EF4-FFF2-40B4-BE49-F238E27FC236}">
                <a16:creationId xmlns:a16="http://schemas.microsoft.com/office/drawing/2014/main" id="{8DAD6C31-AAFE-4D70-81C4-34FBA4D5F098}"/>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B79F5E1C-0A7A-4C26-80AB-A4AD3240984A}"/>
              </a:ext>
            </a:extLst>
          </p:cNvPr>
          <p:cNvSpPr>
            <a:spLocks noGrp="1"/>
          </p:cNvSpPr>
          <p:nvPr>
            <p:ph type="sldNum" sz="quarter" idx="4"/>
          </p:nvPr>
        </p:nvSpPr>
        <p:spPr/>
        <p:txBody>
          <a:bodyPr/>
          <a:lstStyle/>
          <a:p>
            <a:fld id="{489F9553-C816-6842-8939-EE75ECF7EB2B}" type="slidenum">
              <a:rPr lang="en-US" smtClean="0"/>
              <a:pPr/>
              <a:t>47</a:t>
            </a:fld>
            <a:endParaRPr lang="en-US"/>
          </a:p>
        </p:txBody>
      </p:sp>
    </p:spTree>
    <p:extLst>
      <p:ext uri="{BB962C8B-B14F-4D97-AF65-F5344CB8AC3E}">
        <p14:creationId xmlns:p14="http://schemas.microsoft.com/office/powerpoint/2010/main" val="2564038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FD60B-593D-4495-9B58-531A09919FAD}"/>
              </a:ext>
            </a:extLst>
          </p:cNvPr>
          <p:cNvSpPr>
            <a:spLocks noGrp="1"/>
          </p:cNvSpPr>
          <p:nvPr>
            <p:ph sz="quarter" idx="12"/>
          </p:nvPr>
        </p:nvSpPr>
        <p:spPr/>
        <p:txBody>
          <a:bodyPr>
            <a:normAutofit fontScale="92500" lnSpcReduction="20000"/>
          </a:bodyPr>
          <a:lstStyle/>
          <a:p>
            <a:r>
              <a:rPr lang="en-US"/>
              <a:t>Depending on the threat, staff may need to stay in place or initiate evacuation out of the affected area.  </a:t>
            </a:r>
          </a:p>
          <a:p>
            <a:pPr lvl="1"/>
            <a:r>
              <a:rPr lang="en-US"/>
              <a:t>Hospital staff facing imminent danger from outside sources should stay in place. </a:t>
            </a:r>
          </a:p>
          <a:p>
            <a:pPr lvl="1"/>
            <a:r>
              <a:rPr lang="en-US"/>
              <a:t>Hospital staff facing imminent danger from smoke, fire or infrastructure damage, should move out of the immediate area.</a:t>
            </a:r>
          </a:p>
          <a:p>
            <a:r>
              <a:rPr lang="en-US"/>
              <a:t>In both instances, staff need to report the emergency immediately. Inform area leadership of the event requiring sheltering in place or evacuation and activate the incident command alert (ICA).</a:t>
            </a:r>
          </a:p>
          <a:p>
            <a:endParaRPr lang="en-US"/>
          </a:p>
        </p:txBody>
      </p:sp>
      <p:sp>
        <p:nvSpPr>
          <p:cNvPr id="3" name="Title 2">
            <a:extLst>
              <a:ext uri="{FF2B5EF4-FFF2-40B4-BE49-F238E27FC236}">
                <a16:creationId xmlns:a16="http://schemas.microsoft.com/office/drawing/2014/main" id="{85E6A5DC-E460-43BB-B004-6CD1B555257E}"/>
              </a:ext>
            </a:extLst>
          </p:cNvPr>
          <p:cNvSpPr>
            <a:spLocks noGrp="1"/>
          </p:cNvSpPr>
          <p:nvPr>
            <p:ph type="title"/>
          </p:nvPr>
        </p:nvSpPr>
        <p:spPr/>
        <p:txBody>
          <a:bodyPr/>
          <a:lstStyle/>
          <a:p>
            <a:r>
              <a:rPr lang="en-US"/>
              <a:t>Staff Response and Notification</a:t>
            </a:r>
          </a:p>
        </p:txBody>
      </p:sp>
      <p:sp>
        <p:nvSpPr>
          <p:cNvPr id="4" name="Footer Placeholder 3">
            <a:extLst>
              <a:ext uri="{FF2B5EF4-FFF2-40B4-BE49-F238E27FC236}">
                <a16:creationId xmlns:a16="http://schemas.microsoft.com/office/drawing/2014/main" id="{4E53B51C-BE1A-4CC4-99CD-518DD69CAC5A}"/>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C4CD0D70-5056-4D09-9581-4FE38D795B06}"/>
              </a:ext>
            </a:extLst>
          </p:cNvPr>
          <p:cNvSpPr>
            <a:spLocks noGrp="1"/>
          </p:cNvSpPr>
          <p:nvPr>
            <p:ph type="sldNum" sz="quarter" idx="4"/>
          </p:nvPr>
        </p:nvSpPr>
        <p:spPr/>
        <p:txBody>
          <a:bodyPr/>
          <a:lstStyle/>
          <a:p>
            <a:fld id="{489F9553-C816-6842-8939-EE75ECF7EB2B}" type="slidenum">
              <a:rPr lang="en-US" smtClean="0"/>
              <a:pPr/>
              <a:t>48</a:t>
            </a:fld>
            <a:endParaRPr lang="en-US"/>
          </a:p>
        </p:txBody>
      </p:sp>
    </p:spTree>
    <p:extLst>
      <p:ext uri="{BB962C8B-B14F-4D97-AF65-F5344CB8AC3E}">
        <p14:creationId xmlns:p14="http://schemas.microsoft.com/office/powerpoint/2010/main" val="217333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69E54-B4A5-476A-A256-40E981B3CFE0}"/>
              </a:ext>
            </a:extLst>
          </p:cNvPr>
          <p:cNvSpPr>
            <a:spLocks noGrp="1"/>
          </p:cNvSpPr>
          <p:nvPr>
            <p:ph sz="quarter" idx="12"/>
          </p:nvPr>
        </p:nvSpPr>
        <p:spPr/>
        <p:txBody>
          <a:bodyPr>
            <a:normAutofit fontScale="77500" lnSpcReduction="20000"/>
          </a:bodyPr>
          <a:lstStyle/>
          <a:p>
            <a:r>
              <a:rPr lang="en-US"/>
              <a:t>In the event of an emergency/disaster or evacuation, the method for sharing and/or releasing location information and medical documentation for patients under the hospital’s care are consistent with requirements of law or regulation. </a:t>
            </a:r>
          </a:p>
          <a:p>
            <a:r>
              <a:rPr lang="en-US"/>
              <a:t>Policy links below address disclosure of protected health information to the following individuals or entities: </a:t>
            </a:r>
          </a:p>
          <a:p>
            <a:pPr lvl="1"/>
            <a:r>
              <a:rPr lang="en-US">
                <a:effectLst/>
                <a:latin typeface="Calibri" panose="020F0502020204030204" pitchFamily="34" charset="0"/>
                <a:ea typeface="Times New Roman" panose="02020603050405020304" pitchFamily="18" charset="0"/>
                <a:cs typeface="Segoe UI" panose="020B0502040204020203" pitchFamily="34" charset="0"/>
              </a:rPr>
              <a:t>Patient’s family, representative, or others involved in the care of the patient</a:t>
            </a:r>
            <a:endParaRPr lang="en-US" sz="3600">
              <a:latin typeface="Times New Roman" panose="02020603050405020304" pitchFamily="18" charset="0"/>
              <a:ea typeface="Times New Roman" panose="02020603050405020304" pitchFamily="18" charset="0"/>
            </a:endParaRPr>
          </a:p>
          <a:p>
            <a:pPr lvl="1"/>
            <a:r>
              <a:rPr lang="en-US" sz="2400">
                <a:effectLst/>
                <a:latin typeface="Calibri" panose="020F0502020204030204" pitchFamily="34" charset="0"/>
                <a:ea typeface="Times New Roman" panose="02020603050405020304" pitchFamily="18" charset="0"/>
                <a:cs typeface="Segoe UI" panose="020B0502040204020203" pitchFamily="34" charset="0"/>
              </a:rPr>
              <a:t>Disaster relief organizations and relevant authorities</a:t>
            </a:r>
            <a:endParaRPr lang="en-US" sz="3600">
              <a:latin typeface="Times New Roman" panose="02020603050405020304" pitchFamily="18" charset="0"/>
              <a:ea typeface="Times New Roman" panose="02020603050405020304" pitchFamily="18" charset="0"/>
            </a:endParaRPr>
          </a:p>
          <a:p>
            <a:pPr lvl="1"/>
            <a:r>
              <a:rPr lang="en-US" sz="2400">
                <a:effectLst/>
                <a:latin typeface="Calibri" panose="020F0502020204030204" pitchFamily="34" charset="0"/>
                <a:ea typeface="Times New Roman" panose="02020603050405020304" pitchFamily="18" charset="0"/>
                <a:cs typeface="Segoe UI" panose="020B0502040204020203" pitchFamily="34" charset="0"/>
              </a:rPr>
              <a:t>Other health care providers</a:t>
            </a:r>
            <a:endParaRPr lang="en-US"/>
          </a:p>
          <a:p>
            <a:pPr marL="0" marR="0" indent="0">
              <a:spcBef>
                <a:spcPts val="0"/>
              </a:spcBef>
              <a:spcAft>
                <a:spcPts val="600"/>
              </a:spcAft>
              <a:buNone/>
            </a:pPr>
            <a:r>
              <a:rPr lang="en-US" sz="2400" u="sng">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2"/>
              </a:rPr>
              <a:t>ICP.3 Use and Disclosure of Protected Health Information</a:t>
            </a:r>
            <a:endParaRPr lang="en-US" sz="36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400" u="sng">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3"/>
              </a:rPr>
              <a:t>ICP.11 Individual Rights Regarding Restrictions and Confidential Communications </a:t>
            </a:r>
            <a:endParaRPr lang="en-US" sz="360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400" u="sng">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4"/>
              </a:rPr>
              <a:t>ICP.16 Verification of Individuals Requesting Access or Disclosure of PHI </a:t>
            </a:r>
            <a:r>
              <a:rPr lang="en-US" sz="2400">
                <a:effectLst/>
                <a:latin typeface="Calibri" panose="020F0502020204030204" pitchFamily="34" charset="0"/>
                <a:ea typeface="Times New Roman" panose="02020603050405020304" pitchFamily="18" charset="0"/>
                <a:cs typeface="Segoe UI" panose="020B0502040204020203" pitchFamily="34" charset="0"/>
              </a:rPr>
              <a:t> </a:t>
            </a:r>
            <a:endParaRPr lang="en-US" sz="3600">
              <a:effectLst/>
              <a:latin typeface="Times New Roman" panose="02020603050405020304" pitchFamily="18" charset="0"/>
              <a:ea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F9CA80D8-ECA8-4F05-8433-500EBBD0672C}"/>
              </a:ext>
            </a:extLst>
          </p:cNvPr>
          <p:cNvSpPr>
            <a:spLocks noGrp="1"/>
          </p:cNvSpPr>
          <p:nvPr>
            <p:ph type="title"/>
          </p:nvPr>
        </p:nvSpPr>
        <p:spPr/>
        <p:txBody>
          <a:bodyPr/>
          <a:lstStyle/>
          <a:p>
            <a:r>
              <a:rPr lang="en-US"/>
              <a:t>Patient &amp; Protected Health Information</a:t>
            </a:r>
          </a:p>
        </p:txBody>
      </p:sp>
      <p:sp>
        <p:nvSpPr>
          <p:cNvPr id="4" name="Footer Placeholder 3">
            <a:extLst>
              <a:ext uri="{FF2B5EF4-FFF2-40B4-BE49-F238E27FC236}">
                <a16:creationId xmlns:a16="http://schemas.microsoft.com/office/drawing/2014/main" id="{142EFB4B-D22B-45ED-AADD-2142C338B7E6}"/>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6486FB4-6FFF-4EC9-A07E-01340C3A2961}"/>
              </a:ext>
            </a:extLst>
          </p:cNvPr>
          <p:cNvSpPr>
            <a:spLocks noGrp="1"/>
          </p:cNvSpPr>
          <p:nvPr>
            <p:ph type="sldNum" sz="quarter" idx="4"/>
          </p:nvPr>
        </p:nvSpPr>
        <p:spPr/>
        <p:txBody>
          <a:bodyPr/>
          <a:lstStyle/>
          <a:p>
            <a:fld id="{489F9553-C816-6842-8939-EE75ECF7EB2B}" type="slidenum">
              <a:rPr lang="en-US" smtClean="0"/>
              <a:pPr/>
              <a:t>49</a:t>
            </a:fld>
            <a:endParaRPr lang="en-US"/>
          </a:p>
        </p:txBody>
      </p:sp>
    </p:spTree>
    <p:extLst>
      <p:ext uri="{BB962C8B-B14F-4D97-AF65-F5344CB8AC3E}">
        <p14:creationId xmlns:p14="http://schemas.microsoft.com/office/powerpoint/2010/main" val="86415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1EDDE4-EBC2-FDDB-C6CA-3628B8448B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2023" y="1162607"/>
            <a:ext cx="3320998" cy="3394472"/>
          </a:xfrm>
          <a:prstGeom prst="rect">
            <a:avLst/>
          </a:prstGeom>
          <a:noFill/>
        </p:spPr>
      </p:pic>
      <p:sp>
        <p:nvSpPr>
          <p:cNvPr id="2" name="Content Placeholder 1">
            <a:extLst>
              <a:ext uri="{FF2B5EF4-FFF2-40B4-BE49-F238E27FC236}">
                <a16:creationId xmlns:a16="http://schemas.microsoft.com/office/drawing/2014/main" id="{7B69335C-9BFD-C7FE-784A-DBE71B78CF24}"/>
              </a:ext>
            </a:extLst>
          </p:cNvPr>
          <p:cNvSpPr>
            <a:spLocks noGrp="1"/>
          </p:cNvSpPr>
          <p:nvPr>
            <p:ph sz="half" idx="2"/>
          </p:nvPr>
        </p:nvSpPr>
        <p:spPr>
          <a:xfrm>
            <a:off x="4591496" y="999056"/>
            <a:ext cx="4038600" cy="3394472"/>
          </a:xfrm>
        </p:spPr>
        <p:txBody>
          <a:bodyPr>
            <a:normAutofit/>
          </a:bodyPr>
          <a:lstStyle/>
          <a:p>
            <a:pPr marL="0" indent="0">
              <a:buNone/>
            </a:pPr>
            <a:r>
              <a:rPr lang="en-US" i="1" dirty="0"/>
              <a:t>We add comfort, support, and security measures to the Trinity-Health patient experience</a:t>
            </a:r>
            <a:r>
              <a:rPr lang="en-US" dirty="0"/>
              <a:t>.</a:t>
            </a:r>
          </a:p>
          <a:p>
            <a:pPr marL="0" indent="0">
              <a:buNone/>
            </a:pPr>
            <a:endParaRPr lang="en-US" dirty="0"/>
          </a:p>
          <a:p>
            <a:pPr marL="0" indent="0">
              <a:buNone/>
            </a:pPr>
            <a:r>
              <a:rPr lang="en-US" sz="1800" i="1" dirty="0">
                <a:solidFill>
                  <a:srgbClr val="4C9D2F"/>
                </a:solidFill>
              </a:rPr>
              <a:t>Our goal in volunteering is to support the overall Trinity-Health mission of being a healing presence.</a:t>
            </a:r>
          </a:p>
        </p:txBody>
      </p:sp>
      <p:sp>
        <p:nvSpPr>
          <p:cNvPr id="4" name="Footer Placeholder 3">
            <a:extLst>
              <a:ext uri="{FF2B5EF4-FFF2-40B4-BE49-F238E27FC236}">
                <a16:creationId xmlns:a16="http://schemas.microsoft.com/office/drawing/2014/main" id="{E53EA30F-FBF3-DD83-BC56-D9B93D43C151}"/>
              </a:ext>
            </a:extLst>
          </p:cNvPr>
          <p:cNvSpPr>
            <a:spLocks noGrp="1"/>
          </p:cNvSpPr>
          <p:nvPr>
            <p:ph type="ftr" sz="quarter" idx="3"/>
          </p:nvPr>
        </p:nvSpPr>
        <p:spPr>
          <a:xfrm>
            <a:off x="4874631" y="4882370"/>
            <a:ext cx="3835387" cy="186901"/>
          </a:xfrm>
        </p:spPr>
        <p:txBody>
          <a:bodyPr>
            <a:normAutofit/>
          </a:bodyPr>
          <a:lstStyle/>
          <a:p>
            <a:pPr>
              <a:spcAft>
                <a:spcPts val="600"/>
              </a:spcAft>
            </a:pPr>
            <a:r>
              <a:rPr lang="en-US"/>
              <a:t>©2022 Trinity Health, All Rights Reserved</a:t>
            </a:r>
          </a:p>
        </p:txBody>
      </p:sp>
      <p:sp>
        <p:nvSpPr>
          <p:cNvPr id="5" name="Slide Number Placeholder 4">
            <a:extLst>
              <a:ext uri="{FF2B5EF4-FFF2-40B4-BE49-F238E27FC236}">
                <a16:creationId xmlns:a16="http://schemas.microsoft.com/office/drawing/2014/main" id="{95745F28-4A2D-DF77-C322-1756B12D4D10}"/>
              </a:ext>
            </a:extLst>
          </p:cNvPr>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5</a:t>
            </a:fld>
            <a:endParaRPr lang="en-US"/>
          </a:p>
        </p:txBody>
      </p:sp>
      <p:sp>
        <p:nvSpPr>
          <p:cNvPr id="3" name="Title 2">
            <a:extLst>
              <a:ext uri="{FF2B5EF4-FFF2-40B4-BE49-F238E27FC236}">
                <a16:creationId xmlns:a16="http://schemas.microsoft.com/office/drawing/2014/main" id="{C6F7D1A9-C824-F773-2D96-7829015B5E4E}"/>
              </a:ext>
            </a:extLst>
          </p:cNvPr>
          <p:cNvSpPr>
            <a:spLocks noGrp="1"/>
          </p:cNvSpPr>
          <p:nvPr>
            <p:ph type="title"/>
          </p:nvPr>
        </p:nvSpPr>
        <p:spPr>
          <a:xfrm>
            <a:off x="393408" y="345640"/>
            <a:ext cx="8229600" cy="498656"/>
          </a:xfrm>
        </p:spPr>
        <p:txBody>
          <a:bodyPr anchor="ctr">
            <a:normAutofit/>
          </a:bodyPr>
          <a:lstStyle/>
          <a:p>
            <a:pPr algn="ctr"/>
            <a:r>
              <a:rPr lang="en-US" dirty="0"/>
              <a:t>Volunteer Services Mission Statement</a:t>
            </a:r>
          </a:p>
        </p:txBody>
      </p:sp>
      <p:sp>
        <p:nvSpPr>
          <p:cNvPr id="13" name="TextBox 12">
            <a:extLst>
              <a:ext uri="{FF2B5EF4-FFF2-40B4-BE49-F238E27FC236}">
                <a16:creationId xmlns:a16="http://schemas.microsoft.com/office/drawing/2014/main" id="{0EC5861E-84F7-04F8-BD2A-7503F1A58160}"/>
              </a:ext>
            </a:extLst>
          </p:cNvPr>
          <p:cNvSpPr txBox="1"/>
          <p:nvPr/>
        </p:nvSpPr>
        <p:spPr>
          <a:xfrm rot="20738820">
            <a:off x="1534312" y="2875107"/>
            <a:ext cx="1813014" cy="369332"/>
          </a:xfrm>
          <a:prstGeom prst="rect">
            <a:avLst/>
          </a:prstGeom>
          <a:solidFill>
            <a:srgbClr val="000000"/>
          </a:solidFill>
        </p:spPr>
        <p:txBody>
          <a:bodyPr wrap="square" rtlCol="0">
            <a:spAutoFit/>
          </a:bodyPr>
          <a:lstStyle/>
          <a:p>
            <a:pPr algn="r">
              <a:spcAft>
                <a:spcPts val="600"/>
              </a:spcAft>
            </a:pPr>
            <a:r>
              <a:rPr lang="en-US" sz="900" dirty="0">
                <a:solidFill>
                  <a:srgbClr val="FFFFFF"/>
                </a:solidFill>
              </a:rPr>
              <a:t>Volunteers a “Gift” to our Community     </a:t>
            </a:r>
          </a:p>
        </p:txBody>
      </p:sp>
      <p:pic>
        <p:nvPicPr>
          <p:cNvPr id="15" name="Picture 14">
            <a:extLst>
              <a:ext uri="{FF2B5EF4-FFF2-40B4-BE49-F238E27FC236}">
                <a16:creationId xmlns:a16="http://schemas.microsoft.com/office/drawing/2014/main" id="{EF5076ED-1598-D033-74D1-CD515BA0B34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807084">
            <a:off x="1402700" y="2124490"/>
            <a:ext cx="1827502" cy="805629"/>
          </a:xfrm>
          <a:prstGeom prst="rect">
            <a:avLst/>
          </a:prstGeom>
        </p:spPr>
      </p:pic>
    </p:spTree>
    <p:extLst>
      <p:ext uri="{BB962C8B-B14F-4D97-AF65-F5344CB8AC3E}">
        <p14:creationId xmlns:p14="http://schemas.microsoft.com/office/powerpoint/2010/main" val="254516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5E1E1-78DF-4499-BF5D-A39A7F16DEBF}"/>
              </a:ext>
            </a:extLst>
          </p:cNvPr>
          <p:cNvSpPr>
            <a:spLocks noGrp="1"/>
          </p:cNvSpPr>
          <p:nvPr>
            <p:ph sz="quarter" idx="12"/>
          </p:nvPr>
        </p:nvSpPr>
        <p:spPr/>
        <p:txBody>
          <a:bodyPr/>
          <a:lstStyle/>
          <a:p>
            <a:r>
              <a:rPr lang="en-US" sz="2800">
                <a:solidFill>
                  <a:schemeClr val="tx1"/>
                </a:solidFill>
              </a:rPr>
              <a:t>Denise Bechard, Manager, Emergency Management, </a:t>
            </a:r>
            <a:r>
              <a:rPr lang="en-US" sz="2800">
                <a:hlinkClick r:id="rId2"/>
              </a:rPr>
              <a:t>Denise.Bechard@trinity-health.org</a:t>
            </a:r>
            <a:r>
              <a:rPr lang="en-US" sz="2800"/>
              <a:t> </a:t>
            </a:r>
          </a:p>
          <a:p>
            <a:endParaRPr lang="en-US" sz="2800">
              <a:solidFill>
                <a:schemeClr val="tx1"/>
              </a:solidFill>
            </a:endParaRPr>
          </a:p>
          <a:p>
            <a:r>
              <a:rPr lang="en-US" sz="2800">
                <a:solidFill>
                  <a:schemeClr val="tx1"/>
                </a:solidFill>
              </a:rPr>
              <a:t>Jacquelyn Smith, Emergency Management Coordinator, </a:t>
            </a:r>
            <a:r>
              <a:rPr lang="en-US" sz="2800">
                <a:hlinkClick r:id="rId3"/>
              </a:rPr>
              <a:t>Jacquelyn.Smith@trinity-health.org</a:t>
            </a:r>
            <a:r>
              <a:rPr lang="en-US" sz="2800"/>
              <a:t> </a:t>
            </a:r>
            <a:endParaRPr lang="en-US" sz="2800">
              <a:solidFill>
                <a:schemeClr val="tx1"/>
              </a:solidFill>
            </a:endParaRPr>
          </a:p>
          <a:p>
            <a:endParaRPr lang="en-US"/>
          </a:p>
        </p:txBody>
      </p:sp>
      <p:sp>
        <p:nvSpPr>
          <p:cNvPr id="3" name="Title 2">
            <a:extLst>
              <a:ext uri="{FF2B5EF4-FFF2-40B4-BE49-F238E27FC236}">
                <a16:creationId xmlns:a16="http://schemas.microsoft.com/office/drawing/2014/main" id="{6A598AA3-78C9-43F7-B248-09B4498C45A2}"/>
              </a:ext>
            </a:extLst>
          </p:cNvPr>
          <p:cNvSpPr>
            <a:spLocks noGrp="1"/>
          </p:cNvSpPr>
          <p:nvPr>
            <p:ph type="title"/>
          </p:nvPr>
        </p:nvSpPr>
        <p:spPr/>
        <p:txBody>
          <a:bodyPr/>
          <a:lstStyle/>
          <a:p>
            <a:r>
              <a:rPr lang="en-US"/>
              <a:t>Emergency Management Contacts</a:t>
            </a:r>
          </a:p>
        </p:txBody>
      </p:sp>
      <p:sp>
        <p:nvSpPr>
          <p:cNvPr id="4" name="Footer Placeholder 3">
            <a:extLst>
              <a:ext uri="{FF2B5EF4-FFF2-40B4-BE49-F238E27FC236}">
                <a16:creationId xmlns:a16="http://schemas.microsoft.com/office/drawing/2014/main" id="{83F67051-0F65-4835-B24F-BDFBEC17E2E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33264EB-3101-4A2E-A8EB-37467998380A}"/>
              </a:ext>
            </a:extLst>
          </p:cNvPr>
          <p:cNvSpPr>
            <a:spLocks noGrp="1"/>
          </p:cNvSpPr>
          <p:nvPr>
            <p:ph type="sldNum" sz="quarter" idx="4"/>
          </p:nvPr>
        </p:nvSpPr>
        <p:spPr/>
        <p:txBody>
          <a:bodyPr/>
          <a:lstStyle/>
          <a:p>
            <a:fld id="{489F9553-C816-6842-8939-EE75ECF7EB2B}" type="slidenum">
              <a:rPr lang="en-US" smtClean="0"/>
              <a:pPr/>
              <a:t>50</a:t>
            </a:fld>
            <a:endParaRPr lang="en-US"/>
          </a:p>
        </p:txBody>
      </p:sp>
    </p:spTree>
    <p:extLst>
      <p:ext uri="{BB962C8B-B14F-4D97-AF65-F5344CB8AC3E}">
        <p14:creationId xmlns:p14="http://schemas.microsoft.com/office/powerpoint/2010/main" val="3516940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C626-2A6E-3D03-0A2C-1DC49EFD5F5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4BE9C47-44EB-98ED-A012-5C381F9F3BB4}"/>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87669FF0-B0DB-ED52-08AB-F94AA341147E}"/>
              </a:ext>
            </a:extLst>
          </p:cNvPr>
          <p:cNvSpPr>
            <a:spLocks noGrp="1"/>
          </p:cNvSpPr>
          <p:nvPr>
            <p:ph type="sldNum" sz="quarter" idx="4"/>
          </p:nvPr>
        </p:nvSpPr>
        <p:spPr/>
        <p:txBody>
          <a:bodyPr/>
          <a:lstStyle/>
          <a:p>
            <a:fld id="{489F9553-C816-6842-8939-EE75ECF7EB2B}" type="slidenum">
              <a:rPr lang="en-US" smtClean="0"/>
              <a:pPr/>
              <a:t>51</a:t>
            </a:fld>
            <a:endParaRPr lang="en-US"/>
          </a:p>
        </p:txBody>
      </p:sp>
      <p:sp>
        <p:nvSpPr>
          <p:cNvPr id="6" name="Title 5">
            <a:extLst>
              <a:ext uri="{FF2B5EF4-FFF2-40B4-BE49-F238E27FC236}">
                <a16:creationId xmlns:a16="http://schemas.microsoft.com/office/drawing/2014/main" id="{BE4595D0-30A0-77F6-C548-124298A4DE1B}"/>
              </a:ext>
            </a:extLst>
          </p:cNvPr>
          <p:cNvSpPr>
            <a:spLocks noGrp="1"/>
          </p:cNvSpPr>
          <p:nvPr>
            <p:ph type="title"/>
          </p:nvPr>
        </p:nvSpPr>
        <p:spPr>
          <a:xfrm>
            <a:off x="731677" y="852334"/>
            <a:ext cx="5524744" cy="1009604"/>
          </a:xfrm>
        </p:spPr>
        <p:txBody>
          <a:bodyPr/>
          <a:lstStyle/>
          <a:p>
            <a:r>
              <a:rPr lang="en-US" dirty="0"/>
              <a:t>Health Insurance Portability and Accountability Act (1996).</a:t>
            </a:r>
            <a:br>
              <a:rPr lang="en-US" dirty="0"/>
            </a:br>
            <a:br>
              <a:rPr lang="en-US" dirty="0"/>
            </a:br>
            <a:r>
              <a:rPr lang="en-US" dirty="0"/>
              <a:t>Patient Rights &amp; Responsibility</a:t>
            </a:r>
          </a:p>
        </p:txBody>
      </p:sp>
    </p:spTree>
    <p:extLst>
      <p:ext uri="{BB962C8B-B14F-4D97-AF65-F5344CB8AC3E}">
        <p14:creationId xmlns:p14="http://schemas.microsoft.com/office/powerpoint/2010/main" val="2646301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1166-E0BD-11A6-647E-CA8779042E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E6F44-5CC8-2767-369D-008A93850DD7}"/>
              </a:ext>
            </a:extLst>
          </p:cNvPr>
          <p:cNvSpPr>
            <a:spLocks noGrp="1"/>
          </p:cNvSpPr>
          <p:nvPr>
            <p:ph sz="quarter" idx="12"/>
          </p:nvPr>
        </p:nvSpPr>
        <p:spPr/>
        <p:txBody>
          <a:bodyPr>
            <a:normAutofit fontScale="92500" lnSpcReduction="10000"/>
          </a:bodyPr>
          <a:lstStyle/>
          <a:p>
            <a:r>
              <a:rPr lang="en-US" sz="2000" b="0" i="0" dirty="0">
                <a:solidFill>
                  <a:srgbClr val="262626"/>
                </a:solidFill>
                <a:effectLst/>
                <a:latin typeface="public_sans"/>
              </a:rPr>
              <a:t>The Privacy Rule of the Health Insurance Portability and Accountability Act of 1996 (HIPAA) establishes national standards to protect individuals’ medical records and other personal health information.</a:t>
            </a:r>
          </a:p>
          <a:p>
            <a:pPr marL="0" indent="0">
              <a:buNone/>
            </a:pPr>
            <a:endParaRPr lang="en-US" sz="2000" b="0" i="0" dirty="0">
              <a:solidFill>
                <a:srgbClr val="262626"/>
              </a:solidFill>
              <a:effectLst/>
              <a:latin typeface="public_sans"/>
            </a:endParaRPr>
          </a:p>
          <a:p>
            <a:r>
              <a:rPr lang="en-US" sz="2000" b="0" i="0" dirty="0">
                <a:solidFill>
                  <a:srgbClr val="262626"/>
                </a:solidFill>
                <a:effectLst/>
                <a:latin typeface="public_sans"/>
              </a:rPr>
              <a:t> The HIPAA Privacy Rule also gives individuals rights over their health information, like getting a copy of their records and seeking correction. </a:t>
            </a:r>
          </a:p>
          <a:p>
            <a:endParaRPr lang="en-US" sz="2000" dirty="0">
              <a:solidFill>
                <a:srgbClr val="262626"/>
              </a:solidFill>
              <a:latin typeface="public_sans"/>
            </a:endParaRPr>
          </a:p>
          <a:p>
            <a:r>
              <a:rPr lang="en-US" sz="2000" b="0" i="0" dirty="0">
                <a:solidFill>
                  <a:srgbClr val="262626"/>
                </a:solidFill>
                <a:effectLst/>
                <a:latin typeface="public_sans"/>
              </a:rPr>
              <a:t>The Rule applies to 3 types of HIPAA covered entities, like health plans, health care clearinghouses, and health care providers that conduct certain health care transactions electronically to safeguard protected health information (PHI) entrusted to them.</a:t>
            </a:r>
            <a:r>
              <a:rPr lang="en-US" sz="2800" dirty="0"/>
              <a:t> </a:t>
            </a:r>
            <a:endParaRPr lang="en-US" sz="2800" dirty="0">
              <a:solidFill>
                <a:schemeClr val="tx1"/>
              </a:solidFill>
            </a:endParaRPr>
          </a:p>
          <a:p>
            <a:endParaRPr lang="en-US" dirty="0"/>
          </a:p>
        </p:txBody>
      </p:sp>
      <p:sp>
        <p:nvSpPr>
          <p:cNvPr id="3" name="Title 2">
            <a:extLst>
              <a:ext uri="{FF2B5EF4-FFF2-40B4-BE49-F238E27FC236}">
                <a16:creationId xmlns:a16="http://schemas.microsoft.com/office/drawing/2014/main" id="{F06E7570-A8EC-D242-D661-5B37DB944D20}"/>
              </a:ext>
            </a:extLst>
          </p:cNvPr>
          <p:cNvSpPr>
            <a:spLocks noGrp="1"/>
          </p:cNvSpPr>
          <p:nvPr>
            <p:ph type="title"/>
          </p:nvPr>
        </p:nvSpPr>
        <p:spPr/>
        <p:txBody>
          <a:bodyPr/>
          <a:lstStyle/>
          <a:p>
            <a:pPr algn="ctr"/>
            <a:r>
              <a:rPr lang="en-US" dirty="0"/>
              <a:t>HIPAA &amp; PRIVACY</a:t>
            </a:r>
          </a:p>
        </p:txBody>
      </p:sp>
      <p:sp>
        <p:nvSpPr>
          <p:cNvPr id="4" name="Footer Placeholder 3">
            <a:extLst>
              <a:ext uri="{FF2B5EF4-FFF2-40B4-BE49-F238E27FC236}">
                <a16:creationId xmlns:a16="http://schemas.microsoft.com/office/drawing/2014/main" id="{E7744B87-D0D2-3C59-1FD3-03DF06586F02}"/>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3C23141C-A796-75BF-3EE9-D9CF5B5B3DA5}"/>
              </a:ext>
            </a:extLst>
          </p:cNvPr>
          <p:cNvSpPr>
            <a:spLocks noGrp="1"/>
          </p:cNvSpPr>
          <p:nvPr>
            <p:ph type="sldNum" sz="quarter" idx="4"/>
          </p:nvPr>
        </p:nvSpPr>
        <p:spPr/>
        <p:txBody>
          <a:bodyPr/>
          <a:lstStyle/>
          <a:p>
            <a:fld id="{489F9553-C816-6842-8939-EE75ECF7EB2B}" type="slidenum">
              <a:rPr lang="en-US" smtClean="0"/>
              <a:pPr/>
              <a:t>52</a:t>
            </a:fld>
            <a:endParaRPr lang="en-US"/>
          </a:p>
        </p:txBody>
      </p:sp>
    </p:spTree>
    <p:extLst>
      <p:ext uri="{BB962C8B-B14F-4D97-AF65-F5344CB8AC3E}">
        <p14:creationId xmlns:p14="http://schemas.microsoft.com/office/powerpoint/2010/main" val="2259478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DB0E3-A574-B896-0EBD-1ED4FCA9D377}"/>
              </a:ext>
            </a:extLst>
          </p:cNvPr>
          <p:cNvSpPr>
            <a:spLocks noGrp="1"/>
          </p:cNvSpPr>
          <p:nvPr>
            <p:ph sz="half" idx="1"/>
          </p:nvPr>
        </p:nvSpPr>
        <p:spPr/>
        <p:txBody>
          <a:bodyPr/>
          <a:lstStyle/>
          <a:p>
            <a:r>
              <a:rPr lang="en-US" dirty="0"/>
              <a:t>Treat all information patients share as confidential.</a:t>
            </a:r>
          </a:p>
          <a:p>
            <a:r>
              <a:rPr lang="en-US" dirty="0"/>
              <a:t>Do not ask about diagnosis or treatment plans.</a:t>
            </a:r>
          </a:p>
        </p:txBody>
      </p:sp>
      <p:sp>
        <p:nvSpPr>
          <p:cNvPr id="3" name="Content Placeholder 2">
            <a:extLst>
              <a:ext uri="{FF2B5EF4-FFF2-40B4-BE49-F238E27FC236}">
                <a16:creationId xmlns:a16="http://schemas.microsoft.com/office/drawing/2014/main" id="{30D9982A-85A9-C210-AB59-DBDEC51CEE70}"/>
              </a:ext>
            </a:extLst>
          </p:cNvPr>
          <p:cNvSpPr>
            <a:spLocks noGrp="1"/>
          </p:cNvSpPr>
          <p:nvPr>
            <p:ph sz="half" idx="2"/>
          </p:nvPr>
        </p:nvSpPr>
        <p:spPr/>
        <p:txBody>
          <a:bodyPr/>
          <a:lstStyle/>
          <a:p>
            <a:r>
              <a:rPr lang="en-US" dirty="0"/>
              <a:t>Never read a patient’s medical chart. </a:t>
            </a:r>
          </a:p>
          <a:p>
            <a:endParaRPr lang="en-US" dirty="0"/>
          </a:p>
          <a:p>
            <a:r>
              <a:rPr lang="en-US" dirty="0"/>
              <a:t>All verbal discussions related to a patient's care should not be discussed in public areas.</a:t>
            </a:r>
          </a:p>
        </p:txBody>
      </p:sp>
      <p:sp>
        <p:nvSpPr>
          <p:cNvPr id="4" name="Footer Placeholder 3">
            <a:extLst>
              <a:ext uri="{FF2B5EF4-FFF2-40B4-BE49-F238E27FC236}">
                <a16:creationId xmlns:a16="http://schemas.microsoft.com/office/drawing/2014/main" id="{9E428581-BA4E-7C39-808E-14EC5440BC9D}"/>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©2023 Trinity Health, All Rights Reserved</a:t>
            </a:r>
            <a:endParaRPr kumimoji="0" lang="en-US" sz="6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2B40E415-95BF-BBE8-6C89-600A524BE70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7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2ADE38A2-F5C7-2B3F-8914-28203ACCCB91}"/>
              </a:ext>
            </a:extLst>
          </p:cNvPr>
          <p:cNvSpPr>
            <a:spLocks noGrp="1"/>
          </p:cNvSpPr>
          <p:nvPr>
            <p:ph type="title"/>
          </p:nvPr>
        </p:nvSpPr>
        <p:spPr/>
        <p:txBody>
          <a:bodyPr/>
          <a:lstStyle/>
          <a:p>
            <a:r>
              <a:rPr lang="en-US" dirty="0"/>
              <a:t>Confidentiality and HIPAA</a:t>
            </a:r>
          </a:p>
        </p:txBody>
      </p:sp>
    </p:spTree>
    <p:extLst>
      <p:ext uri="{BB962C8B-B14F-4D97-AF65-F5344CB8AC3E}">
        <p14:creationId xmlns:p14="http://schemas.microsoft.com/office/powerpoint/2010/main" val="166951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E2B2-1EA3-D4AC-182D-3B597E8FA7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0BF043-27C4-9238-16FF-20B4BDA176B3}"/>
              </a:ext>
            </a:extLst>
          </p:cNvPr>
          <p:cNvSpPr>
            <a:spLocks noGrp="1"/>
          </p:cNvSpPr>
          <p:nvPr>
            <p:ph sz="half" idx="1"/>
          </p:nvPr>
        </p:nvSpPr>
        <p:spPr/>
        <p:txBody>
          <a:bodyPr>
            <a:normAutofit fontScale="62500" lnSpcReduction="20000"/>
          </a:bodyPr>
          <a:lstStyle/>
          <a:p>
            <a:pPr marL="0" indent="0">
              <a:buNone/>
            </a:pPr>
            <a:r>
              <a:rPr lang="en-US" b="1" dirty="0"/>
              <a:t>Key Patient Rights</a:t>
            </a:r>
          </a:p>
          <a:p>
            <a:pPr marL="0" indent="0">
              <a:buNone/>
            </a:pPr>
            <a:endParaRPr lang="en-US" b="1" dirty="0"/>
          </a:p>
          <a:p>
            <a:r>
              <a:rPr lang="en-US" b="1" u="sng" dirty="0"/>
              <a:t>Respect and Dignity</a:t>
            </a:r>
            <a:r>
              <a:rPr lang="en-US" dirty="0"/>
              <a:t>: To receive care without discrimination regarding age, race, religion, gender, or disability.</a:t>
            </a:r>
          </a:p>
          <a:p>
            <a:r>
              <a:rPr lang="en-US" b="1" u="sng" dirty="0"/>
              <a:t>Information and Consent</a:t>
            </a:r>
            <a:r>
              <a:rPr lang="en-US" dirty="0"/>
              <a:t>: To receive complete, clear information about diagnosis, treatment, and prognosis to make informed decisions.</a:t>
            </a:r>
          </a:p>
          <a:p>
            <a:r>
              <a:rPr lang="en-US" b="1" u="sng" dirty="0"/>
              <a:t>Privacy and Confidentiality:</a:t>
            </a:r>
            <a:r>
              <a:rPr lang="en-US" dirty="0"/>
              <a:t> To have medical records kept confidential and to experience privacy during examinations.</a:t>
            </a:r>
          </a:p>
          <a:p>
            <a:r>
              <a:rPr lang="en-US" b="1" u="sng" dirty="0"/>
              <a:t>Participation in Care</a:t>
            </a:r>
            <a:r>
              <a:rPr lang="en-US" dirty="0"/>
              <a:t>: To be involved in developing their treatment plan and to make decisions about their care.</a:t>
            </a:r>
          </a:p>
        </p:txBody>
      </p:sp>
      <p:sp>
        <p:nvSpPr>
          <p:cNvPr id="3" name="Content Placeholder 2">
            <a:extLst>
              <a:ext uri="{FF2B5EF4-FFF2-40B4-BE49-F238E27FC236}">
                <a16:creationId xmlns:a16="http://schemas.microsoft.com/office/drawing/2014/main" id="{0E15CE5D-BCB0-396D-DC03-FED9EAC2BA06}"/>
              </a:ext>
            </a:extLst>
          </p:cNvPr>
          <p:cNvSpPr>
            <a:spLocks noGrp="1"/>
          </p:cNvSpPr>
          <p:nvPr>
            <p:ph sz="half" idx="2"/>
          </p:nvPr>
        </p:nvSpPr>
        <p:spPr/>
        <p:txBody>
          <a:bodyPr>
            <a:normAutofit/>
          </a:bodyPr>
          <a:lstStyle/>
          <a:p>
            <a:pPr algn="l">
              <a:lnSpc>
                <a:spcPts val="1800"/>
              </a:lnSpc>
              <a:spcAft>
                <a:spcPts val="900"/>
              </a:spcAft>
              <a:buFont typeface="Arial" panose="020B0604020202020204" pitchFamily="34" charset="0"/>
              <a:buChar char="•"/>
            </a:pPr>
            <a:endParaRPr lang="en-US" sz="1400" b="1" i="0" dirty="0">
              <a:solidFill>
                <a:srgbClr val="0A0A0A"/>
              </a:solidFill>
              <a:effectLst/>
              <a:latin typeface="+mn-lt"/>
            </a:endParaRPr>
          </a:p>
          <a:p>
            <a:pPr>
              <a:lnSpc>
                <a:spcPts val="1800"/>
              </a:lnSpc>
              <a:spcAft>
                <a:spcPts val="900"/>
              </a:spcAft>
            </a:pPr>
            <a:r>
              <a:rPr lang="en-US" sz="1400" b="1" i="0" u="sng" dirty="0">
                <a:solidFill>
                  <a:srgbClr val="0A0A0A"/>
                </a:solidFill>
                <a:effectLst/>
                <a:latin typeface="+mn-lt"/>
              </a:rPr>
              <a:t>Refusal of Treatment</a:t>
            </a:r>
            <a:r>
              <a:rPr lang="en-US" sz="1400" b="1" i="0" dirty="0">
                <a:solidFill>
                  <a:srgbClr val="0A0A0A"/>
                </a:solidFill>
                <a:effectLst/>
                <a:latin typeface="+mn-lt"/>
              </a:rPr>
              <a:t>:</a:t>
            </a:r>
            <a:r>
              <a:rPr lang="en-US" sz="1400" b="0" i="0" dirty="0">
                <a:solidFill>
                  <a:srgbClr val="0A0A0A"/>
                </a:solidFill>
                <a:effectLst/>
                <a:latin typeface="+mn-lt"/>
              </a:rPr>
              <a:t> To refuse treatment to the extent allowed by law and be informed of the consequences.</a:t>
            </a:r>
          </a:p>
          <a:p>
            <a:pPr algn="l">
              <a:lnSpc>
                <a:spcPts val="1800"/>
              </a:lnSpc>
              <a:spcAft>
                <a:spcPts val="900"/>
              </a:spcAft>
              <a:buFont typeface="Arial" panose="020B0604020202020204" pitchFamily="34" charset="0"/>
              <a:buChar char="•"/>
            </a:pPr>
            <a:r>
              <a:rPr lang="en-US" sz="1400" b="1" i="0" u="sng" dirty="0">
                <a:solidFill>
                  <a:srgbClr val="0A0A0A"/>
                </a:solidFill>
                <a:effectLst/>
                <a:latin typeface="+mn-lt"/>
              </a:rPr>
              <a:t>Access to Records</a:t>
            </a:r>
            <a:r>
              <a:rPr lang="en-US" sz="1400" b="1" i="0" dirty="0">
                <a:solidFill>
                  <a:srgbClr val="0A0A0A"/>
                </a:solidFill>
                <a:effectLst/>
                <a:latin typeface="+mn-lt"/>
              </a:rPr>
              <a:t>:</a:t>
            </a:r>
            <a:r>
              <a:rPr lang="en-US" sz="1400" b="0" i="0" dirty="0">
                <a:solidFill>
                  <a:srgbClr val="0A0A0A"/>
                </a:solidFill>
                <a:effectLst/>
                <a:latin typeface="+mn-lt"/>
              </a:rPr>
              <a:t> To review and obtain copies of their medical records.</a:t>
            </a:r>
          </a:p>
          <a:p>
            <a:pPr algn="l">
              <a:lnSpc>
                <a:spcPts val="1800"/>
              </a:lnSpc>
              <a:spcAft>
                <a:spcPts val="900"/>
              </a:spcAft>
              <a:buFont typeface="Arial" panose="020B0604020202020204" pitchFamily="34" charset="0"/>
              <a:buChar char="•"/>
            </a:pPr>
            <a:r>
              <a:rPr lang="en-US" sz="1400" b="1" i="0" u="sng" dirty="0">
                <a:solidFill>
                  <a:srgbClr val="0A0A0A"/>
                </a:solidFill>
                <a:effectLst/>
                <a:latin typeface="+mn-lt"/>
              </a:rPr>
              <a:t>Safety</a:t>
            </a:r>
            <a:r>
              <a:rPr lang="en-US" sz="1400" b="1" i="0" dirty="0">
                <a:solidFill>
                  <a:srgbClr val="0A0A0A"/>
                </a:solidFill>
                <a:effectLst/>
                <a:latin typeface="+mn-lt"/>
              </a:rPr>
              <a:t>:</a:t>
            </a:r>
            <a:r>
              <a:rPr lang="en-US" sz="1400" b="0" i="0" dirty="0">
                <a:solidFill>
                  <a:srgbClr val="0A0A0A"/>
                </a:solidFill>
                <a:effectLst/>
                <a:latin typeface="+mn-lt"/>
              </a:rPr>
              <a:t> To be free from unnecessary restraint, seclusion, or abuse</a:t>
            </a:r>
            <a:r>
              <a:rPr lang="en-US" b="0" i="0" dirty="0">
                <a:solidFill>
                  <a:srgbClr val="0A0A0A"/>
                </a:solidFill>
                <a:effectLst/>
                <a:latin typeface="Google Sans"/>
              </a:rPr>
              <a:t>.</a:t>
            </a:r>
          </a:p>
          <a:p>
            <a:endParaRPr lang="en-US" dirty="0"/>
          </a:p>
        </p:txBody>
      </p:sp>
      <p:sp>
        <p:nvSpPr>
          <p:cNvPr id="4" name="Footer Placeholder 3">
            <a:extLst>
              <a:ext uri="{FF2B5EF4-FFF2-40B4-BE49-F238E27FC236}">
                <a16:creationId xmlns:a16="http://schemas.microsoft.com/office/drawing/2014/main" id="{78BAC5D2-1239-7AE7-865E-113669CD8E9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©2023 Trinity Health, All Rights Reserved</a:t>
            </a:r>
            <a:endParaRPr kumimoji="0" lang="en-US" sz="6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64BD9519-BDDD-B84C-29D1-AF40C38B394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7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E11D30B8-93A4-DC3B-8E62-7A00553EA045}"/>
              </a:ext>
            </a:extLst>
          </p:cNvPr>
          <p:cNvSpPr>
            <a:spLocks noGrp="1"/>
          </p:cNvSpPr>
          <p:nvPr>
            <p:ph type="title"/>
          </p:nvPr>
        </p:nvSpPr>
        <p:spPr>
          <a:xfrm>
            <a:off x="400496" y="353074"/>
            <a:ext cx="8229600" cy="498656"/>
          </a:xfrm>
        </p:spPr>
        <p:txBody>
          <a:bodyPr/>
          <a:lstStyle/>
          <a:p>
            <a:pPr algn="ctr"/>
            <a:r>
              <a:rPr lang="en-US" dirty="0"/>
              <a:t>Patient Rights &amp; Responsibilities</a:t>
            </a:r>
          </a:p>
        </p:txBody>
      </p:sp>
    </p:spTree>
    <p:extLst>
      <p:ext uri="{BB962C8B-B14F-4D97-AF65-F5344CB8AC3E}">
        <p14:creationId xmlns:p14="http://schemas.microsoft.com/office/powerpoint/2010/main" val="640235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8DAD-EBAC-CBE3-FCF1-899A40B91EEE}"/>
              </a:ext>
            </a:extLst>
          </p:cNvPr>
          <p:cNvSpPr>
            <a:spLocks noGrp="1"/>
          </p:cNvSpPr>
          <p:nvPr>
            <p:ph type="title"/>
          </p:nvPr>
        </p:nvSpPr>
        <p:spPr>
          <a:xfrm>
            <a:off x="731677" y="852334"/>
            <a:ext cx="6754508" cy="3310788"/>
          </a:xfrm>
        </p:spPr>
        <p:txBody>
          <a:bodyPr/>
          <a:lstStyle/>
          <a:p>
            <a:pPr algn="ctr"/>
            <a:r>
              <a:rPr lang="en-US" dirty="0">
                <a:latin typeface="+mj-lt"/>
              </a:rPr>
              <a:t>Patient Rights &amp; Responsibilities</a:t>
            </a:r>
            <a:br>
              <a:rPr lang="en-US" sz="1400" dirty="0">
                <a:latin typeface="+mn-lt"/>
              </a:rPr>
            </a:br>
            <a:br>
              <a:rPr lang="en-US" sz="1400" dirty="0">
                <a:latin typeface="+mn-lt"/>
              </a:rPr>
            </a:br>
            <a:r>
              <a:rPr lang="en-US" sz="1800" dirty="0">
                <a:latin typeface="+mn-lt"/>
              </a:rPr>
              <a:t>Patient rights ensure respectful, confidential, and safe care, including the right to informed consent, privacy, and participation in treatment decisions</a:t>
            </a:r>
            <a:r>
              <a:rPr lang="en-US" sz="1800" i="0" dirty="0">
                <a:solidFill>
                  <a:srgbClr val="0A0A0A"/>
                </a:solidFill>
                <a:effectLst/>
                <a:latin typeface="+mn-lt"/>
              </a:rPr>
              <a:t>. </a:t>
            </a:r>
            <a:r>
              <a:rPr lang="en-US" sz="1800" i="0" dirty="0">
                <a:solidFill>
                  <a:schemeClr val="tx1"/>
                </a:solidFill>
                <a:effectLst/>
                <a:latin typeface="+mn-lt"/>
              </a:rPr>
              <a:t>Responsibilities require patients to provide accurate health information, follow agreed-upon treatment plans, show respect to staff, and meet financial obligations</a:t>
            </a:r>
            <a:endParaRPr lang="en-US" sz="1800" dirty="0">
              <a:solidFill>
                <a:schemeClr val="tx1"/>
              </a:solidFill>
              <a:latin typeface="+mn-lt"/>
            </a:endParaRPr>
          </a:p>
        </p:txBody>
      </p:sp>
      <p:sp>
        <p:nvSpPr>
          <p:cNvPr id="3" name="Footer Placeholder 2">
            <a:extLst>
              <a:ext uri="{FF2B5EF4-FFF2-40B4-BE49-F238E27FC236}">
                <a16:creationId xmlns:a16="http://schemas.microsoft.com/office/drawing/2014/main" id="{02C00915-E088-2236-BB21-5DE16B40B5C2}"/>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0E59A015-C120-F263-D9F9-DA781CD0E04A}"/>
              </a:ext>
            </a:extLst>
          </p:cNvPr>
          <p:cNvSpPr>
            <a:spLocks noGrp="1"/>
          </p:cNvSpPr>
          <p:nvPr>
            <p:ph type="sldNum" sz="quarter" idx="4"/>
          </p:nvPr>
        </p:nvSpPr>
        <p:spPr/>
        <p:txBody>
          <a:bodyPr/>
          <a:lstStyle/>
          <a:p>
            <a:fld id="{489F9553-C816-6842-8939-EE75ECF7EB2B}" type="slidenum">
              <a:rPr lang="en-US" smtClean="0"/>
              <a:pPr/>
              <a:t>55</a:t>
            </a:fld>
            <a:endParaRPr lang="en-US"/>
          </a:p>
        </p:txBody>
      </p:sp>
    </p:spTree>
    <p:extLst>
      <p:ext uri="{BB962C8B-B14F-4D97-AF65-F5344CB8AC3E}">
        <p14:creationId xmlns:p14="http://schemas.microsoft.com/office/powerpoint/2010/main" val="3981193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FB1E-6059-A11D-AC17-9F976543E6B1}"/>
              </a:ext>
            </a:extLst>
          </p:cNvPr>
          <p:cNvSpPr>
            <a:spLocks noGrp="1"/>
          </p:cNvSpPr>
          <p:nvPr>
            <p:ph type="title"/>
          </p:nvPr>
        </p:nvSpPr>
        <p:spPr>
          <a:xfrm>
            <a:off x="731677" y="852334"/>
            <a:ext cx="5721162" cy="1009604"/>
          </a:xfrm>
        </p:spPr>
        <p:txBody>
          <a:bodyPr/>
          <a:lstStyle/>
          <a:p>
            <a:r>
              <a:rPr lang="en-US" sz="2400" dirty="0">
                <a:latin typeface="Aptos Black" panose="020B0004020202020204" pitchFamily="34" charset="0"/>
              </a:rPr>
              <a:t>Final Thoughts……</a:t>
            </a:r>
            <a:br>
              <a:rPr lang="en-US" sz="1400" dirty="0"/>
            </a:br>
            <a:r>
              <a:rPr lang="en-US" sz="1400" dirty="0"/>
              <a:t>Make sure you take the volunteer quiz.</a:t>
            </a:r>
            <a:br>
              <a:rPr lang="en-US" sz="1400" dirty="0"/>
            </a:br>
            <a:r>
              <a:rPr lang="en-US" sz="1400" dirty="0"/>
              <a:t>Commit to 6 months of service. </a:t>
            </a:r>
            <a:r>
              <a:rPr lang="en-US" sz="1050" dirty="0"/>
              <a:t>(unless a seasonal program).</a:t>
            </a:r>
            <a:br>
              <a:rPr lang="en-US" sz="1400" dirty="0"/>
            </a:br>
            <a:r>
              <a:rPr lang="en-US" sz="1400" dirty="0"/>
              <a:t>Prepare to make a difference in a patient's life by volunteering.</a:t>
            </a:r>
            <a:br>
              <a:rPr lang="en-US" sz="1400" dirty="0"/>
            </a:br>
            <a:r>
              <a:rPr lang="en-US" sz="1400" dirty="0"/>
              <a:t>Wear your volunteer uniform.</a:t>
            </a:r>
            <a:br>
              <a:rPr lang="en-US" sz="1400" dirty="0"/>
            </a:br>
            <a:r>
              <a:rPr lang="en-US" sz="1400" dirty="0"/>
              <a:t>Swipe in and out each time you serve.</a:t>
            </a:r>
            <a:br>
              <a:rPr lang="en-US" sz="1400" dirty="0"/>
            </a:br>
            <a:r>
              <a:rPr lang="en-US" sz="1400" dirty="0"/>
              <a:t>Use ICARE in all your interactions.</a:t>
            </a:r>
            <a:br>
              <a:rPr lang="en-US" sz="1400" dirty="0"/>
            </a:br>
            <a:br>
              <a:rPr lang="en-US" sz="1400" dirty="0"/>
            </a:br>
            <a:br>
              <a:rPr lang="en-US" sz="1400" dirty="0"/>
            </a:br>
            <a:br>
              <a:rPr lang="en-US" sz="1400" dirty="0"/>
            </a:br>
            <a:br>
              <a:rPr lang="en-US" dirty="0"/>
            </a:br>
            <a:endParaRPr lang="en-US" dirty="0"/>
          </a:p>
        </p:txBody>
      </p:sp>
      <p:sp>
        <p:nvSpPr>
          <p:cNvPr id="3" name="Footer Placeholder 2">
            <a:extLst>
              <a:ext uri="{FF2B5EF4-FFF2-40B4-BE49-F238E27FC236}">
                <a16:creationId xmlns:a16="http://schemas.microsoft.com/office/drawing/2014/main" id="{103A32EC-6F0B-B83A-50D4-A40FE372D4E0}"/>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D69D29AD-77D3-48B0-19B4-D3C042357018}"/>
              </a:ext>
            </a:extLst>
          </p:cNvPr>
          <p:cNvSpPr>
            <a:spLocks noGrp="1"/>
          </p:cNvSpPr>
          <p:nvPr>
            <p:ph type="sldNum" sz="quarter" idx="4"/>
          </p:nvPr>
        </p:nvSpPr>
        <p:spPr/>
        <p:txBody>
          <a:bodyPr/>
          <a:lstStyle/>
          <a:p>
            <a:fld id="{489F9553-C816-6842-8939-EE75ECF7EB2B}" type="slidenum">
              <a:rPr lang="en-US" smtClean="0"/>
              <a:pPr/>
              <a:t>56</a:t>
            </a:fld>
            <a:endParaRPr lang="en-US"/>
          </a:p>
        </p:txBody>
      </p:sp>
    </p:spTree>
    <p:extLst>
      <p:ext uri="{BB962C8B-B14F-4D97-AF65-F5344CB8AC3E}">
        <p14:creationId xmlns:p14="http://schemas.microsoft.com/office/powerpoint/2010/main" val="1028663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943C-6F8E-7460-E0BC-9FB01B31BC93}"/>
              </a:ext>
            </a:extLst>
          </p:cNvPr>
          <p:cNvSpPr>
            <a:spLocks noGrp="1"/>
          </p:cNvSpPr>
          <p:nvPr>
            <p:ph type="title"/>
          </p:nvPr>
        </p:nvSpPr>
        <p:spPr>
          <a:xfrm>
            <a:off x="126380" y="852334"/>
            <a:ext cx="7932235" cy="2307178"/>
          </a:xfrm>
        </p:spPr>
        <p:txBody>
          <a:bodyPr/>
          <a:lstStyle/>
          <a:p>
            <a:pPr algn="ctr"/>
            <a:br>
              <a:rPr lang="en-US" dirty="0"/>
            </a:br>
            <a:r>
              <a:rPr lang="en-US" dirty="0"/>
              <a:t>WELCOME TO TRINITY-HEALTH VOLUNTEER SERVICES.</a:t>
            </a:r>
            <a:br>
              <a:rPr lang="en-US" dirty="0"/>
            </a:br>
            <a:br>
              <a:rPr lang="en-US" dirty="0"/>
            </a:br>
            <a:r>
              <a:rPr lang="en-US" dirty="0">
                <a:solidFill>
                  <a:schemeClr val="accent6">
                    <a:lumMod val="40000"/>
                    <a:lumOff val="60000"/>
                  </a:schemeClr>
                </a:solidFill>
              </a:rPr>
              <a:t>Volunteers a </a:t>
            </a:r>
            <a:r>
              <a:rPr lang="en-US" dirty="0">
                <a:solidFill>
                  <a:srgbClr val="6E2585"/>
                </a:solidFill>
              </a:rPr>
              <a:t>“Gift” </a:t>
            </a:r>
            <a:r>
              <a:rPr lang="en-US" dirty="0">
                <a:solidFill>
                  <a:schemeClr val="accent6">
                    <a:lumMod val="40000"/>
                    <a:lumOff val="60000"/>
                  </a:schemeClr>
                </a:solidFill>
              </a:rPr>
              <a:t>to our Community     </a:t>
            </a:r>
            <a:br>
              <a:rPr lang="en-US" dirty="0">
                <a:solidFill>
                  <a:srgbClr val="FFFFFF"/>
                </a:solidFill>
              </a:rPr>
            </a:br>
            <a:br>
              <a:rPr lang="en-US" dirty="0"/>
            </a:br>
            <a:br>
              <a:rPr lang="en-US" dirty="0"/>
            </a:br>
            <a:endParaRPr lang="en-US" dirty="0"/>
          </a:p>
        </p:txBody>
      </p:sp>
      <p:sp>
        <p:nvSpPr>
          <p:cNvPr id="3" name="Footer Placeholder 2">
            <a:extLst>
              <a:ext uri="{FF2B5EF4-FFF2-40B4-BE49-F238E27FC236}">
                <a16:creationId xmlns:a16="http://schemas.microsoft.com/office/drawing/2014/main" id="{A9198590-5ED0-A1EF-F571-3A9EA1A3AE82}"/>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65FCF277-D808-7CA7-29B5-0E1DE78E28F8}"/>
              </a:ext>
            </a:extLst>
          </p:cNvPr>
          <p:cNvSpPr>
            <a:spLocks noGrp="1"/>
          </p:cNvSpPr>
          <p:nvPr>
            <p:ph type="sldNum" sz="quarter" idx="4"/>
          </p:nvPr>
        </p:nvSpPr>
        <p:spPr/>
        <p:txBody>
          <a:bodyPr/>
          <a:lstStyle/>
          <a:p>
            <a:fld id="{489F9553-C816-6842-8939-EE75ECF7EB2B}" type="slidenum">
              <a:rPr lang="en-US" smtClean="0"/>
              <a:pPr/>
              <a:t>57</a:t>
            </a:fld>
            <a:endParaRPr lang="en-US"/>
          </a:p>
        </p:txBody>
      </p:sp>
    </p:spTree>
    <p:extLst>
      <p:ext uri="{BB962C8B-B14F-4D97-AF65-F5344CB8AC3E}">
        <p14:creationId xmlns:p14="http://schemas.microsoft.com/office/powerpoint/2010/main" val="4063806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BD0B-BAA5-476A-9E37-05E86F5887A9}"/>
              </a:ext>
            </a:extLst>
          </p:cNvPr>
          <p:cNvSpPr>
            <a:spLocks noGrp="1"/>
          </p:cNvSpPr>
          <p:nvPr>
            <p:ph type="title"/>
          </p:nvPr>
        </p:nvSpPr>
        <p:spPr/>
        <p:txBody>
          <a:bodyPr/>
          <a:lstStyle/>
          <a:p>
            <a:r>
              <a:rPr lang="en-US" dirty="0"/>
              <a:t>Evacuation Equipment</a:t>
            </a:r>
          </a:p>
        </p:txBody>
      </p:sp>
      <p:sp>
        <p:nvSpPr>
          <p:cNvPr id="3" name="Footer Placeholder 2">
            <a:extLst>
              <a:ext uri="{FF2B5EF4-FFF2-40B4-BE49-F238E27FC236}">
                <a16:creationId xmlns:a16="http://schemas.microsoft.com/office/drawing/2014/main" id="{1C40DB7F-9DAA-468C-B72D-BCBC24C4BB49}"/>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288C477E-0439-4A07-B360-1345AF5D9BBD}"/>
              </a:ext>
            </a:extLst>
          </p:cNvPr>
          <p:cNvSpPr>
            <a:spLocks noGrp="1"/>
          </p:cNvSpPr>
          <p:nvPr>
            <p:ph type="sldNum" sz="quarter" idx="4"/>
          </p:nvPr>
        </p:nvSpPr>
        <p:spPr/>
        <p:txBody>
          <a:bodyPr/>
          <a:lstStyle/>
          <a:p>
            <a:fld id="{489F9553-C816-6842-8939-EE75ECF7EB2B}" type="slidenum">
              <a:rPr lang="en-US" smtClean="0"/>
              <a:pPr/>
              <a:t>58</a:t>
            </a:fld>
            <a:endParaRPr lang="en-US" dirty="0"/>
          </a:p>
        </p:txBody>
      </p:sp>
    </p:spTree>
    <p:extLst>
      <p:ext uri="{BB962C8B-B14F-4D97-AF65-F5344CB8AC3E}">
        <p14:creationId xmlns:p14="http://schemas.microsoft.com/office/powerpoint/2010/main" val="2498819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xfrm>
            <a:off x="1572816" y="157163"/>
            <a:ext cx="6112669" cy="857250"/>
          </a:xfrm>
        </p:spPr>
        <p:txBody>
          <a:bodyPr/>
          <a:lstStyle/>
          <a:p>
            <a:pPr eaLnBrk="1" hangingPunct="1"/>
            <a:r>
              <a:rPr lang="en-US" altLang="en-US" sz="3000" b="1" i="1">
                <a:solidFill>
                  <a:srgbClr val="FF0000"/>
                </a:solidFill>
              </a:rPr>
              <a:t>SJMHS: AlbacMat Rescue Mat </a:t>
            </a:r>
            <a:r>
              <a:rPr lang="en-US" altLang="en-US" sz="3000" b="1">
                <a:solidFill>
                  <a:schemeClr val="tx1"/>
                </a:solidFill>
              </a:rPr>
              <a:t>Training Module</a:t>
            </a:r>
          </a:p>
        </p:txBody>
      </p:sp>
      <p:sp>
        <p:nvSpPr>
          <p:cNvPr id="3075" name="Rectangle 3"/>
          <p:cNvSpPr>
            <a:spLocks noGrp="1" noChangeArrowheads="1"/>
          </p:cNvSpPr>
          <p:nvPr>
            <p:ph type="body" idx="1"/>
            <p:custDataLst>
              <p:tags r:id="rId2"/>
            </p:custDataLst>
          </p:nvPr>
        </p:nvSpPr>
        <p:spPr>
          <a:xfrm>
            <a:off x="1714500" y="1143000"/>
            <a:ext cx="5829300" cy="3371850"/>
          </a:xfrm>
        </p:spPr>
        <p:txBody>
          <a:bodyPr>
            <a:normAutofit fontScale="92500" lnSpcReduction="20000"/>
          </a:bodyPr>
          <a:lstStyle/>
          <a:p>
            <a:pPr algn="ctr" eaLnBrk="1" hangingPunct="1">
              <a:lnSpc>
                <a:spcPct val="90000"/>
              </a:lnSpc>
              <a:buFontTx/>
              <a:buNone/>
              <a:defRPr/>
            </a:pPr>
            <a:r>
              <a:rPr lang="en-US" altLang="en-US" b="1" dirty="0"/>
              <a:t> </a:t>
            </a:r>
            <a:r>
              <a:rPr lang="en-US" altLang="en-US" sz="900" b="1" i="1" dirty="0"/>
              <a:t> </a:t>
            </a:r>
          </a:p>
          <a:p>
            <a:pPr algn="ctr" eaLnBrk="1" hangingPunct="1">
              <a:lnSpc>
                <a:spcPct val="90000"/>
              </a:lnSpc>
              <a:buFontTx/>
              <a:buNone/>
              <a:defRPr/>
            </a:pPr>
            <a:endParaRPr lang="en-US" altLang="en-US" sz="900" b="1" i="1" dirty="0"/>
          </a:p>
          <a:p>
            <a:pPr algn="ctr" eaLnBrk="1" hangingPunct="1">
              <a:lnSpc>
                <a:spcPct val="90000"/>
              </a:lnSpc>
              <a:buFontTx/>
              <a:buNone/>
              <a:defRPr/>
            </a:pPr>
            <a:endParaRPr lang="en-US" altLang="en-US" sz="900" b="1" i="1" dirty="0"/>
          </a:p>
          <a:p>
            <a:pPr algn="ctr" eaLnBrk="1" hangingPunct="1">
              <a:lnSpc>
                <a:spcPct val="90000"/>
              </a:lnSpc>
              <a:buFontTx/>
              <a:buNone/>
              <a:defRPr/>
            </a:pPr>
            <a:endParaRPr lang="en-US" altLang="en-US" b="1" i="1" dirty="0"/>
          </a:p>
          <a:p>
            <a:pPr algn="ctr" eaLnBrk="1" hangingPunct="1">
              <a:lnSpc>
                <a:spcPct val="90000"/>
              </a:lnSpc>
              <a:buFontTx/>
              <a:buNone/>
              <a:defRPr/>
            </a:pPr>
            <a:endParaRPr lang="en-US" altLang="en-US" sz="2100" b="1" i="1" dirty="0"/>
          </a:p>
          <a:p>
            <a:pPr algn="ctr" eaLnBrk="1" hangingPunct="1">
              <a:lnSpc>
                <a:spcPct val="90000"/>
              </a:lnSpc>
              <a:buFontTx/>
              <a:buNone/>
              <a:defRPr/>
            </a:pPr>
            <a:endParaRPr lang="en-US" altLang="en-US" sz="2100" b="1" dirty="0"/>
          </a:p>
          <a:p>
            <a:pPr algn="ctr" eaLnBrk="1" hangingPunct="1">
              <a:lnSpc>
                <a:spcPct val="90000"/>
              </a:lnSpc>
              <a:buFontTx/>
              <a:buNone/>
              <a:defRPr/>
            </a:pPr>
            <a:r>
              <a:rPr lang="en-US" altLang="en-US" sz="1800" b="1" dirty="0"/>
              <a:t>Evacuation Device for Non-Ambulatory Patients</a:t>
            </a:r>
          </a:p>
          <a:p>
            <a:pPr algn="ctr" eaLnBrk="1" hangingPunct="1">
              <a:lnSpc>
                <a:spcPct val="90000"/>
              </a:lnSpc>
              <a:buFontTx/>
              <a:buNone/>
              <a:defRPr/>
            </a:pPr>
            <a:r>
              <a:rPr lang="en-US" altLang="en-US" sz="1800" b="1" dirty="0"/>
              <a:t>Requiring Vertical Evacuation</a:t>
            </a:r>
          </a:p>
          <a:p>
            <a:pPr algn="ctr" eaLnBrk="1" hangingPunct="1">
              <a:lnSpc>
                <a:spcPct val="90000"/>
              </a:lnSpc>
              <a:buFontTx/>
              <a:buNone/>
              <a:defRPr/>
            </a:pPr>
            <a:endParaRPr lang="en-US" sz="1800" b="1" i="1" dirty="0">
              <a:solidFill>
                <a:srgbClr val="0000CC"/>
              </a:solidFill>
              <a:latin typeface="Bradley Hand ITC" panose="03070402050302030203" pitchFamily="66" charset="0"/>
            </a:endParaRPr>
          </a:p>
          <a:p>
            <a:pPr eaLnBrk="1" hangingPunct="1">
              <a:lnSpc>
                <a:spcPct val="90000"/>
              </a:lnSpc>
              <a:buFontTx/>
              <a:buNone/>
              <a:defRPr/>
            </a:pPr>
            <a:r>
              <a:rPr lang="en-US" sz="1350" dirty="0"/>
              <a:t>At the conclusion of this module, you will be able to: </a:t>
            </a:r>
          </a:p>
          <a:p>
            <a:pPr marL="342900" indent="-342900">
              <a:lnSpc>
                <a:spcPct val="90000"/>
              </a:lnSpc>
              <a:buFontTx/>
              <a:buAutoNum type="arabicPeriod"/>
              <a:defRPr/>
            </a:pPr>
            <a:r>
              <a:rPr lang="en-US" sz="1350" dirty="0"/>
              <a:t>Verbalize when to use the AlbacMat vertical evacuation mat</a:t>
            </a:r>
          </a:p>
          <a:p>
            <a:pPr marL="342900" indent="-342900">
              <a:lnSpc>
                <a:spcPct val="90000"/>
              </a:lnSpc>
              <a:buFontTx/>
              <a:buAutoNum type="arabicPeriod"/>
              <a:defRPr/>
            </a:pPr>
            <a:r>
              <a:rPr lang="en-US" sz="1350" dirty="0"/>
              <a:t>Demonstrate how to employ the mat</a:t>
            </a:r>
          </a:p>
          <a:p>
            <a:pPr marL="342900" indent="-342900">
              <a:lnSpc>
                <a:spcPct val="90000"/>
              </a:lnSpc>
              <a:buFontTx/>
              <a:buAutoNum type="arabicPeriod"/>
              <a:defRPr/>
            </a:pPr>
            <a:r>
              <a:rPr lang="en-US" sz="1350" dirty="0"/>
              <a:t>How to clean the mat after use</a:t>
            </a:r>
          </a:p>
          <a:p>
            <a:pPr algn="ctr" eaLnBrk="1" hangingPunct="1">
              <a:lnSpc>
                <a:spcPct val="90000"/>
              </a:lnSpc>
              <a:buFontTx/>
              <a:buNone/>
              <a:defRPr/>
            </a:pPr>
            <a:endParaRPr lang="en-US" altLang="en-US" sz="600" b="1" dirty="0"/>
          </a:p>
        </p:txBody>
      </p:sp>
      <p:sp>
        <p:nvSpPr>
          <p:cNvPr id="3076" name="Rectangle 5"/>
          <p:cNvSpPr>
            <a:spLocks noChangeArrowheads="1"/>
          </p:cNvSpPr>
          <p:nvPr>
            <p:custDataLst>
              <p:tags r:id="rId3"/>
            </p:custDataLst>
          </p:nvPr>
        </p:nvSpPr>
        <p:spPr bwMode="auto">
          <a:xfrm>
            <a:off x="3114675" y="1971675"/>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p>
        </p:txBody>
      </p:sp>
      <p:pic>
        <p:nvPicPr>
          <p:cNvPr id="3077" name="Picture 1"/>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500438" y="1285875"/>
            <a:ext cx="2257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7F1C-EE31-48DD-BB0E-6A0E364383A0}"/>
              </a:ext>
            </a:extLst>
          </p:cNvPr>
          <p:cNvSpPr>
            <a:spLocks noGrp="1"/>
          </p:cNvSpPr>
          <p:nvPr>
            <p:ph sz="quarter" idx="12"/>
          </p:nvPr>
        </p:nvSpPr>
        <p:spPr>
          <a:xfrm>
            <a:off x="393408" y="770989"/>
            <a:ext cx="8586676" cy="4024438"/>
          </a:xfrm>
        </p:spPr>
        <p:txBody>
          <a:bodyPr>
            <a:normAutofit lnSpcReduction="10000"/>
          </a:bodyPr>
          <a:lstStyle/>
          <a:p>
            <a:r>
              <a:rPr lang="en-US" i="1" u="sng">
                <a:solidFill>
                  <a:schemeClr val="tx2"/>
                </a:solidFill>
              </a:rPr>
              <a:t>Core Values- </a:t>
            </a:r>
            <a:r>
              <a:rPr lang="en-US" sz="2000" i="1"/>
              <a:t>Reverence, Commitment to Those Who Are Poor, Justice, Stewardship, and Integrity.</a:t>
            </a:r>
          </a:p>
          <a:p>
            <a:pPr marL="0" indent="0" algn="ctr">
              <a:buNone/>
            </a:pPr>
            <a:endParaRPr lang="en-US" sz="1400" b="1" i="1" u="sng">
              <a:solidFill>
                <a:schemeClr val="tx2"/>
              </a:solidFill>
            </a:endParaRPr>
          </a:p>
          <a:p>
            <a:pPr marL="0" indent="0" algn="ctr">
              <a:buNone/>
            </a:pPr>
            <a:r>
              <a:rPr lang="en-US" sz="1400" b="1" i="1" u="sng">
                <a:solidFill>
                  <a:schemeClr val="tx2"/>
                </a:solidFill>
              </a:rPr>
              <a:t>Living Our Values Actions:</a:t>
            </a:r>
          </a:p>
          <a:p>
            <a:pPr marL="0" indent="0" algn="ctr">
              <a:buNone/>
            </a:pPr>
            <a:endParaRPr lang="en-US" sz="1400" b="1" i="1" u="sng">
              <a:solidFill>
                <a:schemeClr val="tx2"/>
              </a:solidFill>
            </a:endParaRPr>
          </a:p>
          <a:p>
            <a:r>
              <a:rPr lang="en-US" sz="1400" b="1" i="1">
                <a:solidFill>
                  <a:schemeClr val="tx2"/>
                </a:solidFill>
              </a:rPr>
              <a:t>Reverence:</a:t>
            </a:r>
            <a:r>
              <a:rPr lang="en-US" sz="1400" i="1">
                <a:solidFill>
                  <a:schemeClr val="tx2"/>
                </a:solidFill>
              </a:rPr>
              <a:t> </a:t>
            </a:r>
            <a:r>
              <a:rPr lang="en-US" sz="1400" i="1"/>
              <a:t>I connect with compassion and courtesy.  I respect every person.  I smile, acknowledge others, open doors, make eye contact, and say please and thank you.</a:t>
            </a:r>
          </a:p>
          <a:p>
            <a:r>
              <a:rPr lang="en-US" sz="1400" b="1" i="1">
                <a:solidFill>
                  <a:schemeClr val="tx2"/>
                </a:solidFill>
              </a:rPr>
              <a:t>Commitment to those who are poor: </a:t>
            </a:r>
            <a:r>
              <a:rPr lang="en-US" sz="1400" i="1"/>
              <a:t>I reach out to help those in need.  I escort patients &amp; families to their locations.  I notice when others are suffering or struggling and reach out to comfort and assist them.</a:t>
            </a:r>
          </a:p>
          <a:p>
            <a:r>
              <a:rPr lang="en-US" sz="1400" b="1" i="1">
                <a:solidFill>
                  <a:schemeClr val="tx2"/>
                </a:solidFill>
              </a:rPr>
              <a:t>Justice:</a:t>
            </a:r>
            <a:r>
              <a:rPr lang="en-US" sz="1400" i="1"/>
              <a:t> I make every moment matter.  I build and maintain healthy and trusting relationships.  I avoid judging others because of differences or circumstances.</a:t>
            </a:r>
          </a:p>
          <a:p>
            <a:r>
              <a:rPr lang="en-US" sz="1400" b="1" i="1">
                <a:solidFill>
                  <a:schemeClr val="tx2"/>
                </a:solidFill>
              </a:rPr>
              <a:t>Stewardship:</a:t>
            </a:r>
            <a:r>
              <a:rPr lang="en-US" sz="2000" b="1" i="1"/>
              <a:t>  </a:t>
            </a:r>
            <a:r>
              <a:rPr lang="en-US" sz="1400" i="1"/>
              <a:t>I engage everyday with an owner’s mind and a servant’s heart.  I support other’s in fulfilling our mission.</a:t>
            </a:r>
          </a:p>
          <a:p>
            <a:r>
              <a:rPr lang="en-US" sz="1400" b="1" i="1">
                <a:solidFill>
                  <a:schemeClr val="tx2"/>
                </a:solidFill>
              </a:rPr>
              <a:t>Integrity:  </a:t>
            </a:r>
            <a:r>
              <a:rPr lang="en-US" sz="1400" i="1"/>
              <a:t>I practice gratitude, I put people at the center of all I do by being present and attentive.</a:t>
            </a:r>
          </a:p>
          <a:p>
            <a:endParaRPr lang="en-US" sz="2000" i="1"/>
          </a:p>
          <a:p>
            <a:endParaRPr lang="en-US" sz="2000" i="1">
              <a:solidFill>
                <a:schemeClr val="tx2"/>
              </a:solidFill>
            </a:endParaRPr>
          </a:p>
        </p:txBody>
      </p:sp>
      <p:sp>
        <p:nvSpPr>
          <p:cNvPr id="3" name="Title 2">
            <a:extLst>
              <a:ext uri="{FF2B5EF4-FFF2-40B4-BE49-F238E27FC236}">
                <a16:creationId xmlns:a16="http://schemas.microsoft.com/office/drawing/2014/main" id="{2B664614-90B5-47B0-ABCA-98EADAC21C32}"/>
              </a:ext>
            </a:extLst>
          </p:cNvPr>
          <p:cNvSpPr>
            <a:spLocks noGrp="1"/>
          </p:cNvSpPr>
          <p:nvPr>
            <p:ph type="title"/>
          </p:nvPr>
        </p:nvSpPr>
        <p:spPr>
          <a:xfrm>
            <a:off x="393408" y="235432"/>
            <a:ext cx="8229600" cy="498656"/>
          </a:xfrm>
        </p:spPr>
        <p:txBody>
          <a:bodyPr/>
          <a:lstStyle/>
          <a:p>
            <a:r>
              <a:rPr lang="en-US"/>
              <a:t>Trinity-Health Core Values</a:t>
            </a:r>
          </a:p>
        </p:txBody>
      </p:sp>
      <p:sp>
        <p:nvSpPr>
          <p:cNvPr id="4" name="Footer Placeholder 3">
            <a:extLst>
              <a:ext uri="{FF2B5EF4-FFF2-40B4-BE49-F238E27FC236}">
                <a16:creationId xmlns:a16="http://schemas.microsoft.com/office/drawing/2014/main" id="{75F1C70A-59D6-4F7E-B433-FA2ED2525247}"/>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1070D7E8-7464-450A-B3D6-BFAEAE147E44}"/>
              </a:ext>
            </a:extLst>
          </p:cNvPr>
          <p:cNvSpPr>
            <a:spLocks noGrp="1"/>
          </p:cNvSpPr>
          <p:nvPr>
            <p:ph type="sldNum" sz="quarter" idx="4"/>
          </p:nvPr>
        </p:nvSpPr>
        <p:spPr/>
        <p:txBody>
          <a:bodyPr/>
          <a:lstStyle/>
          <a:p>
            <a:fld id="{489F9553-C816-6842-8939-EE75ECF7EB2B}" type="slidenum">
              <a:rPr lang="en-US" smtClean="0"/>
              <a:pPr/>
              <a:t>6</a:t>
            </a:fld>
            <a:endParaRPr lang="en-US"/>
          </a:p>
        </p:txBody>
      </p:sp>
    </p:spTree>
    <p:extLst>
      <p:ext uri="{BB962C8B-B14F-4D97-AF65-F5344CB8AC3E}">
        <p14:creationId xmlns:p14="http://schemas.microsoft.com/office/powerpoint/2010/main" val="187274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1714500" y="0"/>
            <a:ext cx="5829300" cy="857250"/>
          </a:xfrm>
        </p:spPr>
        <p:txBody>
          <a:bodyPr/>
          <a:lstStyle/>
          <a:p>
            <a:pPr eaLnBrk="1" hangingPunct="1">
              <a:defRPr/>
            </a:pPr>
            <a:r>
              <a:rPr lang="en-US" b="1" i="1" u="sng" dirty="0">
                <a:solidFill>
                  <a:srgbClr val="FF0000"/>
                </a:solidFill>
                <a:effectLst>
                  <a:outerShdw blurRad="38100" dist="38100" dir="2700000" algn="tl">
                    <a:srgbClr val="C0C0C0"/>
                  </a:outerShdw>
                </a:effectLst>
              </a:rPr>
              <a:t>AlbacMat</a:t>
            </a:r>
          </a:p>
        </p:txBody>
      </p:sp>
      <p:sp>
        <p:nvSpPr>
          <p:cNvPr id="4099" name="Rectangle 3"/>
          <p:cNvSpPr>
            <a:spLocks noGrp="1" noChangeArrowheads="1"/>
          </p:cNvSpPr>
          <p:nvPr>
            <p:ph type="body" idx="1"/>
            <p:custDataLst>
              <p:tags r:id="rId2"/>
            </p:custDataLst>
          </p:nvPr>
        </p:nvSpPr>
        <p:spPr>
          <a:xfrm>
            <a:off x="1257300" y="807849"/>
            <a:ext cx="6515100" cy="3886200"/>
          </a:xfrm>
        </p:spPr>
        <p:txBody>
          <a:bodyPr/>
          <a:lstStyle/>
          <a:p>
            <a:pPr eaLnBrk="1" hangingPunct="1">
              <a:lnSpc>
                <a:spcPct val="90000"/>
              </a:lnSpc>
              <a:buFontTx/>
              <a:buNone/>
            </a:pPr>
            <a:r>
              <a:rPr lang="en-US" altLang="en-US" sz="1500" b="1" dirty="0">
                <a:cs typeface="Times New Roman" panose="02020603050405020304" pitchFamily="18" charset="0"/>
              </a:rPr>
              <a:t>	</a:t>
            </a:r>
            <a:r>
              <a:rPr lang="en-US" altLang="en-US" sz="1650" dirty="0">
                <a:cs typeface="Times New Roman" panose="02020603050405020304" pitchFamily="18" charset="0"/>
              </a:rPr>
              <a:t>In an emergency situation, unit leadership in collaboration with Incident Command when appropriate, will assess risk to patient safety and activate the appropriate level of evacuation for the situation when an immediate threat is apparent.  </a:t>
            </a:r>
          </a:p>
          <a:p>
            <a:pPr eaLnBrk="1" hangingPunct="1">
              <a:lnSpc>
                <a:spcPct val="90000"/>
              </a:lnSpc>
              <a:buFontTx/>
              <a:buNone/>
            </a:pPr>
            <a:endParaRPr lang="en-US" altLang="en-US" sz="600" dirty="0">
              <a:cs typeface="Times New Roman" panose="02020603050405020304" pitchFamily="18" charset="0"/>
            </a:endParaRPr>
          </a:p>
          <a:p>
            <a:pPr eaLnBrk="1" hangingPunct="1">
              <a:lnSpc>
                <a:spcPct val="90000"/>
              </a:lnSpc>
              <a:buFontTx/>
              <a:buNone/>
            </a:pPr>
            <a:r>
              <a:rPr lang="en-US" altLang="en-US" sz="1650" dirty="0">
                <a:cs typeface="Times New Roman" panose="02020603050405020304" pitchFamily="18" charset="0"/>
              </a:rPr>
              <a:t>	If a threat cannot be contained, </a:t>
            </a:r>
            <a:r>
              <a:rPr lang="en-US" altLang="en-US" sz="1650" i="1" dirty="0">
                <a:cs typeface="Times New Roman" panose="02020603050405020304" pitchFamily="18" charset="0"/>
              </a:rPr>
              <a:t>horizontal</a:t>
            </a:r>
            <a:r>
              <a:rPr lang="en-US" altLang="en-US" sz="1650" dirty="0">
                <a:cs typeface="Times New Roman" panose="02020603050405020304" pitchFamily="18" charset="0"/>
              </a:rPr>
              <a:t> evacuation is the first stage of evacuation.  This may require movement of some patients beyond hallway fire doors within the unit or movement of patients to the ‘sister unit’ on the same level when available.  If it is determined that a </a:t>
            </a:r>
            <a:r>
              <a:rPr lang="en-US" altLang="en-US" sz="1650" i="1" dirty="0">
                <a:cs typeface="Times New Roman" panose="02020603050405020304" pitchFamily="18" charset="0"/>
              </a:rPr>
              <a:t>vertical </a:t>
            </a:r>
            <a:r>
              <a:rPr lang="en-US" altLang="en-US" sz="1650" dirty="0">
                <a:cs typeface="Times New Roman" panose="02020603050405020304" pitchFamily="18" charset="0"/>
              </a:rPr>
              <a:t>evacuation is necessary, evacuation of non-ambulatory patients down stairways will be required.</a:t>
            </a:r>
          </a:p>
          <a:p>
            <a:pPr eaLnBrk="1" hangingPunct="1">
              <a:lnSpc>
                <a:spcPct val="90000"/>
              </a:lnSpc>
              <a:buFontTx/>
              <a:buNone/>
            </a:pPr>
            <a:r>
              <a:rPr lang="en-US" altLang="en-US" sz="600" dirty="0">
                <a:cs typeface="Times New Roman" panose="02020603050405020304" pitchFamily="18" charset="0"/>
              </a:rPr>
              <a:t>	</a:t>
            </a:r>
          </a:p>
          <a:p>
            <a:pPr eaLnBrk="1" hangingPunct="1">
              <a:lnSpc>
                <a:spcPct val="90000"/>
              </a:lnSpc>
              <a:buFontTx/>
              <a:buNone/>
            </a:pPr>
            <a:r>
              <a:rPr lang="en-US" altLang="en-US" sz="1650" dirty="0">
                <a:cs typeface="Times New Roman" panose="02020603050405020304" pitchFamily="18" charset="0"/>
              </a:rPr>
              <a:t>	The </a:t>
            </a:r>
            <a:r>
              <a:rPr lang="en-US" altLang="en-US" sz="1650" i="1" dirty="0">
                <a:solidFill>
                  <a:srgbClr val="FF0000"/>
                </a:solidFill>
                <a:cs typeface="Times New Roman" panose="02020603050405020304" pitchFamily="18" charset="0"/>
              </a:rPr>
              <a:t>AlbacMat </a:t>
            </a:r>
            <a:r>
              <a:rPr lang="en-US" altLang="en-US" sz="1650" dirty="0">
                <a:cs typeface="Times New Roman" panose="02020603050405020304" pitchFamily="18" charset="0"/>
              </a:rPr>
              <a:t>rescue mat is designed specifically for transporting the non-ambulatory patient during a </a:t>
            </a:r>
            <a:r>
              <a:rPr lang="en-US" altLang="en-US" sz="1650" i="1" dirty="0">
                <a:cs typeface="Times New Roman" panose="02020603050405020304" pitchFamily="18" charset="0"/>
              </a:rPr>
              <a:t>vertical</a:t>
            </a:r>
            <a:r>
              <a:rPr lang="en-US" altLang="en-US" sz="1650" dirty="0">
                <a:cs typeface="Times New Roman" panose="02020603050405020304" pitchFamily="18" charset="0"/>
              </a:rPr>
              <a:t> evacuation. </a:t>
            </a:r>
          </a:p>
          <a:p>
            <a:pPr eaLnBrk="1" hangingPunct="1">
              <a:lnSpc>
                <a:spcPct val="90000"/>
              </a:lnSpc>
              <a:buFontTx/>
              <a:buNone/>
            </a:pPr>
            <a:endParaRPr lang="en-US" altLang="en-US" sz="1350" b="1" dirty="0">
              <a:cs typeface="Times New Roman" panose="02020603050405020304" pitchFamily="18" charset="0"/>
            </a:endParaRPr>
          </a:p>
        </p:txBody>
      </p:sp>
      <p:pic>
        <p:nvPicPr>
          <p:cNvPr id="410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4" y="3860992"/>
            <a:ext cx="2000251" cy="112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custDataLst>
              <p:tags r:id="rId1"/>
            </p:custDataLst>
          </p:nvPr>
        </p:nvSpPr>
        <p:spPr>
          <a:xfrm>
            <a:off x="285750" y="105554"/>
            <a:ext cx="5829300" cy="857250"/>
          </a:xfrm>
        </p:spPr>
        <p:txBody>
          <a:bodyPr/>
          <a:lstStyle/>
          <a:p>
            <a:r>
              <a:rPr lang="en-US" altLang="en-US" b="1">
                <a:solidFill>
                  <a:srgbClr val="FF0000"/>
                </a:solidFill>
              </a:rPr>
              <a:t>AlbacMat Features</a:t>
            </a:r>
          </a:p>
        </p:txBody>
      </p:sp>
      <p:sp>
        <p:nvSpPr>
          <p:cNvPr id="3" name="Content Placeholder 2"/>
          <p:cNvSpPr>
            <a:spLocks noGrp="1"/>
          </p:cNvSpPr>
          <p:nvPr>
            <p:ph idx="1"/>
            <p:custDataLst>
              <p:tags r:id="rId2"/>
            </p:custDataLst>
          </p:nvPr>
        </p:nvSpPr>
        <p:spPr>
          <a:xfrm>
            <a:off x="1238578" y="1029352"/>
            <a:ext cx="6643199" cy="4286250"/>
          </a:xfrm>
        </p:spPr>
        <p:txBody>
          <a:bodyPr>
            <a:normAutofit lnSpcReduction="10000"/>
          </a:bodyPr>
          <a:lstStyle/>
          <a:p>
            <a:pPr marL="0" indent="0">
              <a:lnSpc>
                <a:spcPct val="90000"/>
              </a:lnSpc>
              <a:buNone/>
              <a:defRPr/>
            </a:pPr>
            <a:r>
              <a:rPr lang="en-US" altLang="en-US" sz="1650" b="1"/>
              <a:t>Flexible stretcher that includes:</a:t>
            </a:r>
          </a:p>
          <a:p>
            <a:pPr marL="604838" lvl="1" indent="-261938">
              <a:lnSpc>
                <a:spcPct val="90000"/>
              </a:lnSpc>
              <a:defRPr/>
            </a:pPr>
            <a:r>
              <a:rPr lang="en-US" altLang="en-US" sz="1500"/>
              <a:t>Polypropylene flexible base board bottom that glides smoothly over most interior and exterior surfaces, provides insulation to protect the patient and helps absorb impact from rough terrain  </a:t>
            </a:r>
          </a:p>
          <a:p>
            <a:pPr marL="639366" lvl="1" indent="-296466">
              <a:lnSpc>
                <a:spcPct val="90000"/>
              </a:lnSpc>
              <a:defRPr/>
            </a:pPr>
            <a:r>
              <a:rPr lang="en-US" altLang="en-US" sz="1500"/>
              <a:t>3 fluorescent yellow Velcro cross straps to secure the patient and provide detection in dim lighting</a:t>
            </a:r>
          </a:p>
          <a:p>
            <a:pPr marL="639366" lvl="1" indent="-296466">
              <a:lnSpc>
                <a:spcPct val="90000"/>
              </a:lnSpc>
              <a:defRPr/>
            </a:pPr>
            <a:r>
              <a:rPr lang="en-US" altLang="en-US" sz="1500"/>
              <a:t>Pulling handle at the head end and positioning handle at foot end</a:t>
            </a:r>
          </a:p>
          <a:p>
            <a:pPr marL="639366" lvl="1" indent="-296466">
              <a:lnSpc>
                <a:spcPct val="90000"/>
              </a:lnSpc>
              <a:defRPr/>
            </a:pPr>
            <a:r>
              <a:rPr lang="en-US" altLang="en-US" sz="1500"/>
              <a:t>Carry handles, 3 on each side for 6-8 person assist if required </a:t>
            </a:r>
          </a:p>
          <a:p>
            <a:pPr marL="639366" lvl="1" indent="-296466">
              <a:defRPr/>
            </a:pPr>
            <a:r>
              <a:rPr lang="en-US" altLang="en-US" sz="1500"/>
              <a:t>Foot rest pocket for comfort and security of patient within device</a:t>
            </a:r>
          </a:p>
          <a:p>
            <a:pPr>
              <a:buNone/>
              <a:defRPr/>
            </a:pPr>
            <a:endParaRPr lang="en-US" altLang="en-US" sz="600"/>
          </a:p>
          <a:p>
            <a:pPr indent="-173831">
              <a:defRPr/>
            </a:pPr>
            <a:r>
              <a:rPr lang="en-US" altLang="en-US" sz="1650"/>
              <a:t>AlbacMat is self-contained in its own storage bag weighing </a:t>
            </a:r>
            <a:r>
              <a:rPr lang="en-US" altLang="en-US" sz="1350"/>
              <a:t>(~4½ lbs.) </a:t>
            </a:r>
          </a:p>
          <a:p>
            <a:pPr indent="-173831">
              <a:lnSpc>
                <a:spcPct val="90000"/>
              </a:lnSpc>
              <a:defRPr/>
            </a:pPr>
            <a:r>
              <a:rPr lang="en-US" altLang="en-US" sz="1650"/>
              <a:t>The bag portion of the mat becomes the foot pocket when in use</a:t>
            </a:r>
          </a:p>
          <a:p>
            <a:pPr indent="-173831">
              <a:defRPr/>
            </a:pPr>
            <a:r>
              <a:rPr lang="en-US" altLang="en-US" sz="1650"/>
              <a:t>Mats accommodate 1000 lbs.  Large mats </a:t>
            </a:r>
            <a:r>
              <a:rPr lang="en-US" altLang="en-US" sz="1650" b="1" i="1"/>
              <a:t>should not </a:t>
            </a:r>
            <a:r>
              <a:rPr lang="en-US" altLang="en-US" sz="1650"/>
              <a:t>be used</a:t>
            </a:r>
          </a:p>
          <a:p>
            <a:pPr marL="259556" indent="-176213">
              <a:buNone/>
              <a:defRPr/>
            </a:pPr>
            <a:r>
              <a:rPr lang="en-US" altLang="en-US" sz="1650"/>
              <a:t>   for bariatric patients due to their smaller size.</a:t>
            </a:r>
          </a:p>
          <a:p>
            <a:pPr indent="-173831">
              <a:defRPr/>
            </a:pPr>
            <a:r>
              <a:rPr lang="en-US" altLang="en-US" sz="1650"/>
              <a:t>Simple instructions clearly visible on self-storage pocket  </a:t>
            </a:r>
          </a:p>
          <a:p>
            <a:pPr marL="0" indent="0">
              <a:lnSpc>
                <a:spcPct val="90000"/>
              </a:lnSpc>
              <a:buNone/>
              <a:defRPr/>
            </a:pPr>
            <a:r>
              <a:rPr lang="en-US" altLang="en-US" sz="1650" i="1">
                <a:solidFill>
                  <a:srgbClr val="FF0000"/>
                </a:solidFill>
              </a:rPr>
              <a:t>                   </a:t>
            </a:r>
            <a:endParaRPr lang="en-US" altLang="en-US" sz="1650"/>
          </a:p>
          <a:p>
            <a:pPr eaLnBrk="1" hangingPunct="1">
              <a:lnSpc>
                <a:spcPct val="90000"/>
              </a:lnSpc>
              <a:buFontTx/>
              <a:buNone/>
              <a:defRPr/>
            </a:pPr>
            <a:endParaRPr lang="en-US" altLang="en-US">
              <a:cs typeface="Times New Roman" panose="02020603050405020304" pitchFamily="18" charset="0"/>
            </a:endParaRPr>
          </a:p>
          <a:p>
            <a:pPr>
              <a:defRPr/>
            </a:pPr>
            <a:endParaRPr lang="en-US"/>
          </a:p>
        </p:txBody>
      </p:sp>
      <p:pic>
        <p:nvPicPr>
          <p:cNvPr id="5" name="irc_mi" descr="Image result for albacmat rescue mat">
            <a:hlinkClick r:id="rId5" tgtFrame="&quot;_blank&quot;"/>
          </p:cNvPr>
          <p:cNvPicPr/>
          <p:nvPr/>
        </p:nvPicPr>
        <p:blipFill rotWithShape="1">
          <a:blip r:embed="rId6" cstate="print">
            <a:extLst>
              <a:ext uri="{28A0092B-C50C-407E-A947-70E740481C1C}">
                <a14:useLocalDpi xmlns:a14="http://schemas.microsoft.com/office/drawing/2010/main" val="0"/>
              </a:ext>
            </a:extLst>
          </a:blip>
          <a:srcRect l="12648" t="4890" r="12064" b="5690"/>
          <a:stretch/>
        </p:blipFill>
        <p:spPr bwMode="auto">
          <a:xfrm rot="1508603">
            <a:off x="6612156" y="3956098"/>
            <a:ext cx="995443" cy="885359"/>
          </a:xfrm>
          <a:prstGeom prst="rect">
            <a:avLst/>
          </a:prstGeom>
          <a:noFill/>
          <a:ln>
            <a:noFill/>
          </a:ln>
          <a:extLst>
            <a:ext uri="{53640926-AAD7-44D8-BBD7-CCE9431645EC}">
              <a14:shadowObscured xmlns:a14="http://schemas.microsoft.com/office/drawing/2010/main"/>
            </a:ext>
          </a:extLst>
        </p:spPr>
      </p:pic>
      <p:pic>
        <p:nvPicPr>
          <p:cNvPr id="5124" name="Picture 3"/>
          <p:cNvPicPr>
            <a:picLocks noChangeAspect="1"/>
          </p:cNvPicPr>
          <p:nvPr/>
        </p:nvPicPr>
        <p:blipFill>
          <a:blip r:embed="rId7" cstate="print">
            <a:extLst>
              <a:ext uri="{28A0092B-C50C-407E-A947-70E740481C1C}">
                <a14:useLocalDpi xmlns:a14="http://schemas.microsoft.com/office/drawing/2010/main" val="0"/>
              </a:ext>
            </a:extLst>
          </a:blip>
          <a:srcRect t="10323" b="13374"/>
          <a:stretch>
            <a:fillRect/>
          </a:stretch>
        </p:blipFill>
        <p:spPr bwMode="auto">
          <a:xfrm>
            <a:off x="5771848" y="132514"/>
            <a:ext cx="1800527" cy="8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485900" y="285750"/>
            <a:ext cx="5829300" cy="571500"/>
          </a:xfrm>
        </p:spPr>
        <p:txBody>
          <a:bodyPr/>
          <a:lstStyle/>
          <a:p>
            <a:pPr eaLnBrk="1" hangingPunct="1"/>
            <a:r>
              <a:rPr lang="en-US" altLang="en-US" b="1">
                <a:solidFill>
                  <a:srgbClr val="FF0000"/>
                </a:solidFill>
              </a:rPr>
              <a:t>Storage Locations</a:t>
            </a:r>
            <a:br>
              <a:rPr lang="en-US" altLang="en-US">
                <a:solidFill>
                  <a:srgbClr val="0000FF"/>
                </a:solidFill>
              </a:rPr>
            </a:br>
            <a:endParaRPr lang="en-US" altLang="en-US">
              <a:solidFill>
                <a:srgbClr val="0000FF"/>
              </a:solidFill>
            </a:endParaRPr>
          </a:p>
        </p:txBody>
      </p:sp>
      <p:sp>
        <p:nvSpPr>
          <p:cNvPr id="5123" name="Rectangle 3"/>
          <p:cNvSpPr>
            <a:spLocks noGrp="1" noChangeArrowheads="1"/>
          </p:cNvSpPr>
          <p:nvPr>
            <p:ph type="body" idx="1"/>
            <p:custDataLst>
              <p:tags r:id="rId2"/>
            </p:custDataLst>
          </p:nvPr>
        </p:nvSpPr>
        <p:spPr>
          <a:xfrm>
            <a:off x="1296168" y="634491"/>
            <a:ext cx="5892746" cy="4114800"/>
          </a:xfrm>
        </p:spPr>
        <p:txBody>
          <a:bodyPr>
            <a:normAutofit lnSpcReduction="10000"/>
          </a:bodyPr>
          <a:lstStyle/>
          <a:p>
            <a:pPr indent="-173831">
              <a:defRPr/>
            </a:pPr>
            <a:r>
              <a:rPr lang="en-US" altLang="en-US" sz="1200" b="1"/>
              <a:t>For Ann Arbor</a:t>
            </a:r>
            <a:r>
              <a:rPr lang="en-US" altLang="en-US" sz="1200"/>
              <a:t>, Mats will be stored on each patient floor, 2-11, in the Equipment Alcoves.  No mats are required for 1E due to direct access to the outside.</a:t>
            </a:r>
          </a:p>
          <a:p>
            <a:pPr marL="83344" indent="0">
              <a:buNone/>
              <a:defRPr/>
            </a:pPr>
            <a:endParaRPr lang="en-US" altLang="en-US" sz="1200"/>
          </a:p>
          <a:p>
            <a:pPr indent="-173831">
              <a:defRPr/>
            </a:pPr>
            <a:r>
              <a:rPr lang="en-US" altLang="en-US" sz="1200"/>
              <a:t>Each Equipment Alcove will have a sign posted at the hallway entrance to indicate AlbacMats are stored within.</a:t>
            </a:r>
          </a:p>
          <a:p>
            <a:pPr marL="83344" indent="0">
              <a:buNone/>
              <a:defRPr/>
            </a:pPr>
            <a:endParaRPr lang="en-US" altLang="en-US" sz="1200"/>
          </a:p>
          <a:p>
            <a:pPr indent="-173831">
              <a:defRPr/>
            </a:pPr>
            <a:r>
              <a:rPr lang="en-US" altLang="en-US" sz="1200" i="1" u="sng"/>
              <a:t>If space allows</a:t>
            </a:r>
            <a:r>
              <a:rPr lang="en-US" altLang="en-US" sz="1200"/>
              <a:t>, AlbacMats will be stored in red soft hanging holders that neatly store 4 mats.  </a:t>
            </a:r>
            <a:r>
              <a:rPr lang="en-US" altLang="en-US" sz="1200" i="1" u="sng"/>
              <a:t>If space is limited</a:t>
            </a:r>
            <a:r>
              <a:rPr lang="en-US" altLang="en-US" sz="1200"/>
              <a:t>, mats will be placed on equipment shelves within the alcove.</a:t>
            </a:r>
          </a:p>
          <a:p>
            <a:pPr marL="83344" indent="0">
              <a:buNone/>
              <a:defRPr/>
            </a:pPr>
            <a:endParaRPr lang="en-US" altLang="en-US" sz="1200"/>
          </a:p>
          <a:p>
            <a:pPr indent="-173831">
              <a:defRPr/>
            </a:pPr>
            <a:r>
              <a:rPr lang="en-US" altLang="en-US" sz="1200" b="1"/>
              <a:t>For Livingston &amp; Brighton, </a:t>
            </a:r>
            <a:r>
              <a:rPr lang="en-US" altLang="en-US" sz="1200"/>
              <a:t>Mats will be stored on patient floors 2 and 3, in the equipment cabinets.</a:t>
            </a:r>
          </a:p>
          <a:p>
            <a:pPr indent="-173831">
              <a:defRPr/>
            </a:pPr>
            <a:endParaRPr lang="en-US" altLang="en-US" sz="1200"/>
          </a:p>
          <a:p>
            <a:pPr indent="-173831">
              <a:defRPr/>
            </a:pPr>
            <a:r>
              <a:rPr lang="en-US" altLang="en-US" sz="1200" b="1"/>
              <a:t>For Chelsea</a:t>
            </a:r>
            <a:r>
              <a:rPr lang="en-US" altLang="en-US" sz="1200"/>
              <a:t>, Mats will be stored on Atrium East, Atrium West, the ICU, and Endo/Pain, in the equipment rooms.  </a:t>
            </a:r>
          </a:p>
          <a:p>
            <a:pPr marL="83344" indent="0">
              <a:buNone/>
              <a:defRPr/>
            </a:pPr>
            <a:endParaRPr lang="en-US" altLang="en-US" sz="1200"/>
          </a:p>
          <a:p>
            <a:pPr indent="-173831">
              <a:defRPr/>
            </a:pPr>
            <a:r>
              <a:rPr lang="en-US" altLang="en-US" sz="1200"/>
              <a:t>In an emergency evacuation requiring </a:t>
            </a:r>
            <a:r>
              <a:rPr lang="en-US" altLang="en-US" sz="1200" i="1"/>
              <a:t>vertical</a:t>
            </a:r>
            <a:r>
              <a:rPr lang="en-US" altLang="en-US" sz="1200"/>
              <a:t> transport of patients, mats will need to go to where the patient needs are.  Mats stored on one floor that are not needed by patients on that floor, should be shared with other floors upon request.</a:t>
            </a:r>
          </a:p>
          <a:p>
            <a:pPr eaLnBrk="1" hangingPunct="1">
              <a:defRPr/>
            </a:pPr>
            <a:endParaRPr lang="en-US" altLang="en-US" sz="600"/>
          </a:p>
          <a:p>
            <a:pPr lvl="1">
              <a:defRPr/>
            </a:pPr>
            <a:endParaRPr lang="en-US" altLang="en-US" sz="1650" b="1">
              <a:solidFill>
                <a:schemeClr val="accent2"/>
              </a:solidFill>
            </a:endParaRPr>
          </a:p>
        </p:txBody>
      </p:sp>
      <p:pic>
        <p:nvPicPr>
          <p:cNvPr id="5" name="Picture 4" descr="051212 spectrum 0025"/>
          <p:cNvPicPr/>
          <p:nvPr/>
        </p:nvPicPr>
        <p:blipFill rotWithShape="1">
          <a:blip r:embed="rId4">
            <a:extLst>
              <a:ext uri="{28A0092B-C50C-407E-A947-70E740481C1C}">
                <a14:useLocalDpi xmlns:a14="http://schemas.microsoft.com/office/drawing/2010/main" val="0"/>
              </a:ext>
            </a:extLst>
          </a:blip>
          <a:srcRect l="36541" t="3175" r="40540" b="3289"/>
          <a:stretch/>
        </p:blipFill>
        <p:spPr bwMode="auto">
          <a:xfrm>
            <a:off x="7378646" y="285750"/>
            <a:ext cx="844658" cy="163071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1629966" y="-55960"/>
            <a:ext cx="5829300" cy="857251"/>
          </a:xfrm>
        </p:spPr>
        <p:txBody>
          <a:bodyPr/>
          <a:lstStyle/>
          <a:p>
            <a:r>
              <a:rPr lang="en-US" altLang="en-US">
                <a:solidFill>
                  <a:srgbClr val="FF0000"/>
                </a:solidFill>
              </a:rPr>
              <a:t>Care of the AlbacMat After Use</a:t>
            </a:r>
          </a:p>
        </p:txBody>
      </p:sp>
      <p:sp>
        <p:nvSpPr>
          <p:cNvPr id="7171" name="Content Placeholder 2"/>
          <p:cNvSpPr>
            <a:spLocks noGrp="1"/>
          </p:cNvSpPr>
          <p:nvPr>
            <p:ph idx="1"/>
            <p:custDataLst>
              <p:tags r:id="rId2"/>
            </p:custDataLst>
          </p:nvPr>
        </p:nvSpPr>
        <p:spPr>
          <a:xfrm>
            <a:off x="385011" y="816769"/>
            <a:ext cx="8497731" cy="3429000"/>
          </a:xfrm>
        </p:spPr>
        <p:txBody>
          <a:bodyPr>
            <a:normAutofit fontScale="92500" lnSpcReduction="10000"/>
          </a:bodyPr>
          <a:lstStyle/>
          <a:p>
            <a:pPr marL="0" indent="0">
              <a:buNone/>
            </a:pPr>
            <a:r>
              <a:rPr lang="en-US" altLang="en-US" sz="1650"/>
              <a:t>AlbacMats can be used more than once if there is no structural damage or excessive soiling that cannot be cleaned after use</a:t>
            </a:r>
            <a:r>
              <a:rPr lang="en-US" altLang="en-US" sz="1800"/>
              <a:t>. </a:t>
            </a:r>
            <a:r>
              <a:rPr lang="en-US" altLang="en-US" sz="1650"/>
              <a:t>After use, the AlbacMat should be wiped down with antibacterial wipes.</a:t>
            </a:r>
          </a:p>
          <a:p>
            <a:pPr marL="0" indent="0">
              <a:buNone/>
            </a:pPr>
            <a:endParaRPr lang="en-US" altLang="en-US" sz="165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a:ln>
                  <a:noFill/>
                </a:ln>
                <a:solidFill>
                  <a:srgbClr val="000000"/>
                </a:solidFill>
                <a:effectLst/>
                <a:uLnTx/>
                <a:uFillTx/>
                <a:latin typeface="Arial"/>
                <a:ea typeface="+mn-ea"/>
                <a:cs typeface="+mn-cs"/>
              </a:rPr>
              <a:t>After Use Cleansing:</a:t>
            </a:r>
          </a:p>
          <a:p>
            <a:pPr marL="255985" marR="0" lvl="0" indent="-255985" algn="l" defTabSz="457200" rtl="0" eaLnBrk="1" fontAlgn="auto" latinLnBrk="0" hangingPunct="1">
              <a:lnSpc>
                <a:spcPct val="100000"/>
              </a:lnSpc>
              <a:spcBef>
                <a:spcPts val="0"/>
              </a:spcBef>
              <a:spcAft>
                <a:spcPts val="0"/>
              </a:spcAft>
              <a:buClrTx/>
              <a:buSzTx/>
              <a:buFontTx/>
              <a:buAutoNum type="arabicPeriod"/>
              <a:tabLst>
                <a:tab pos="255985" algn="l"/>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Obtain PPE: Gloves  (Gown/mask/face shield as needed)</a:t>
            </a:r>
          </a:p>
          <a:p>
            <a:pPr marL="255985" marR="0" lvl="0" indent="-255985" algn="l" defTabSz="457200" rtl="0" eaLnBrk="1" fontAlgn="auto" latinLnBrk="0" hangingPunct="1">
              <a:lnSpc>
                <a:spcPct val="100000"/>
              </a:lnSpc>
              <a:spcBef>
                <a:spcPts val="0"/>
              </a:spcBef>
              <a:spcAft>
                <a:spcPts val="0"/>
              </a:spcAft>
              <a:buClrTx/>
              <a:buSzTx/>
              <a:buFontTx/>
              <a:buAutoNum type="arabicPeriod"/>
              <a:tabLst>
                <a:tab pos="255985" algn="l"/>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Disinfect all surfaces of the mat using antibacterial wipes:</a:t>
            </a:r>
          </a:p>
          <a:p>
            <a:pPr marL="604838" marR="0" lvl="0" indent="-175022"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1650" b="1" i="0" u="none" strike="noStrike" kern="1200" cap="none" spc="0" normalizeH="0" baseline="0" noProof="0">
                <a:ln>
                  <a:noFill/>
                </a:ln>
                <a:solidFill>
                  <a:prstClr val="white">
                    <a:lumMod val="50000"/>
                  </a:prstClr>
                </a:solidFill>
                <a:effectLst/>
                <a:uLnTx/>
                <a:uFillTx/>
                <a:latin typeface="Arial"/>
                <a:ea typeface="+mn-ea"/>
                <a:cs typeface="+mn-cs"/>
              </a:rPr>
              <a:t>Gray top </a:t>
            </a:r>
            <a:r>
              <a:rPr kumimoji="0" lang="en-US" sz="1650" b="0" i="0" u="none" strike="noStrike" kern="1200" cap="none" spc="0" normalizeH="0" baseline="0" noProof="0">
                <a:ln>
                  <a:noFill/>
                </a:ln>
                <a:solidFill>
                  <a:srgbClr val="000000"/>
                </a:solidFill>
                <a:effectLst/>
                <a:uLnTx/>
                <a:uFillTx/>
                <a:latin typeface="Arial"/>
                <a:ea typeface="+mn-ea"/>
                <a:cs typeface="+mn-cs"/>
              </a:rPr>
              <a:t>for after use by </a:t>
            </a:r>
            <a:r>
              <a:rPr kumimoji="0" lang="en-US" sz="1650" b="0" i="1" u="none" strike="noStrike" kern="1200" cap="none" spc="0" normalizeH="0" baseline="0" noProof="0">
                <a:ln>
                  <a:noFill/>
                </a:ln>
                <a:solidFill>
                  <a:srgbClr val="000000"/>
                </a:solidFill>
                <a:effectLst/>
                <a:uLnTx/>
                <a:uFillTx/>
                <a:latin typeface="Arial"/>
                <a:ea typeface="+mn-ea"/>
                <a:cs typeface="+mn-cs"/>
              </a:rPr>
              <a:t>non-isolation</a:t>
            </a:r>
            <a:r>
              <a:rPr kumimoji="0" lang="en-US" sz="1650" b="0" i="0" u="none" strike="noStrike" kern="1200" cap="none" spc="0" normalizeH="0" baseline="0" noProof="0">
                <a:ln>
                  <a:noFill/>
                </a:ln>
                <a:solidFill>
                  <a:srgbClr val="000000"/>
                </a:solidFill>
                <a:effectLst/>
                <a:uLnTx/>
                <a:uFillTx/>
                <a:latin typeface="Arial"/>
                <a:ea typeface="+mn-ea"/>
                <a:cs typeface="+mn-cs"/>
              </a:rPr>
              <a:t> patients</a:t>
            </a:r>
          </a:p>
          <a:p>
            <a:pPr marL="604838" marR="0" lvl="0" indent="-1750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1" i="0" u="none" strike="noStrike" kern="1200" cap="none" spc="0" normalizeH="0" baseline="0" noProof="0">
                <a:ln>
                  <a:noFill/>
                </a:ln>
                <a:solidFill>
                  <a:srgbClr val="EA8B0C"/>
                </a:solidFill>
                <a:effectLst/>
                <a:uLnTx/>
                <a:uFillTx/>
                <a:latin typeface="Arial"/>
                <a:ea typeface="+mn-ea"/>
                <a:cs typeface="+mn-cs"/>
              </a:rPr>
              <a:t>Orange top </a:t>
            </a:r>
            <a:r>
              <a:rPr kumimoji="0" lang="en-US" sz="1650" b="0" i="0" u="none" strike="noStrike" kern="1200" cap="none" spc="0" normalizeH="0" baseline="0" noProof="0">
                <a:ln>
                  <a:noFill/>
                </a:ln>
                <a:solidFill>
                  <a:srgbClr val="000000"/>
                </a:solidFill>
                <a:effectLst/>
                <a:uLnTx/>
                <a:uFillTx/>
                <a:latin typeface="Arial"/>
                <a:ea typeface="+mn-ea"/>
                <a:cs typeface="+mn-cs"/>
              </a:rPr>
              <a:t>with bleach for after use by </a:t>
            </a:r>
            <a:r>
              <a:rPr kumimoji="0" lang="en-US" sz="1650" b="0" i="1" u="none" strike="noStrike" kern="1200" cap="none" spc="0" normalizeH="0" baseline="0" noProof="0">
                <a:ln>
                  <a:noFill/>
                </a:ln>
                <a:solidFill>
                  <a:srgbClr val="000000"/>
                </a:solidFill>
                <a:effectLst/>
                <a:uLnTx/>
                <a:uFillTx/>
                <a:latin typeface="Arial"/>
                <a:ea typeface="+mn-ea"/>
                <a:cs typeface="+mn-cs"/>
              </a:rPr>
              <a:t>isolation</a:t>
            </a:r>
            <a:r>
              <a:rPr kumimoji="0" lang="en-US" sz="1650" b="0" i="0" u="none" strike="noStrike" kern="1200" cap="none" spc="0" normalizeH="0" baseline="0" noProof="0">
                <a:ln>
                  <a:noFill/>
                </a:ln>
                <a:solidFill>
                  <a:srgbClr val="000000"/>
                </a:solidFill>
                <a:effectLst/>
                <a:uLnTx/>
                <a:uFillTx/>
                <a:latin typeface="Arial"/>
                <a:ea typeface="+mn-ea"/>
                <a:cs typeface="+mn-cs"/>
              </a:rPr>
              <a:t> patients</a:t>
            </a:r>
          </a:p>
          <a:p>
            <a:pPr marL="342900" marR="0" lvl="0" indent="-342900" algn="l" defTabSz="457200" rtl="0" eaLnBrk="1" fontAlgn="auto" latinLnBrk="0" hangingPunct="1">
              <a:lnSpc>
                <a:spcPct val="100000"/>
              </a:lnSpc>
              <a:spcBef>
                <a:spcPts val="0"/>
              </a:spcBef>
              <a:spcAft>
                <a:spcPts val="0"/>
              </a:spcAft>
              <a:buClrTx/>
              <a:buSzTx/>
              <a:buFontTx/>
              <a:buAutoNum type="arabicPeriod" startAt="4"/>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Ensure cleaning agent remains wet on the surface for the appropriate contact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a:ln>
                  <a:noFill/>
                </a:ln>
                <a:solidFill>
                  <a:prstClr val="white">
                    <a:lumMod val="50000"/>
                  </a:prstClr>
                </a:solidFill>
                <a:effectLst/>
                <a:uLnTx/>
                <a:uFillTx/>
                <a:latin typeface="Arial"/>
                <a:ea typeface="+mn-ea"/>
                <a:cs typeface="+mn-cs"/>
              </a:rPr>
              <a:t>	</a:t>
            </a:r>
            <a:r>
              <a:rPr kumimoji="0" lang="en-US" sz="1500" b="1" i="0" u="none" strike="noStrike" kern="1200" cap="none" spc="0" normalizeH="0" baseline="0" noProof="0">
                <a:ln>
                  <a:noFill/>
                </a:ln>
                <a:solidFill>
                  <a:prstClr val="white">
                    <a:lumMod val="50000"/>
                  </a:prstClr>
                </a:solidFill>
                <a:effectLst/>
                <a:uLnTx/>
                <a:uFillTx/>
                <a:latin typeface="Arial"/>
                <a:ea typeface="+mn-ea"/>
                <a:cs typeface="+mn-cs"/>
              </a:rPr>
              <a:t>3 min for Gray top wipes</a:t>
            </a:r>
            <a:r>
              <a:rPr kumimoji="0" lang="en-US" sz="1500" b="1" i="0" u="none" strike="noStrike" kern="1200" cap="none" spc="0" normalizeH="0" baseline="0" noProof="0">
                <a:ln>
                  <a:noFill/>
                </a:ln>
                <a:solidFill>
                  <a:srgbClr val="000000"/>
                </a:solidFill>
                <a:effectLst/>
                <a:uLnTx/>
                <a:uFillTx/>
                <a:latin typeface="Arial"/>
                <a:ea typeface="+mn-ea"/>
                <a:cs typeface="+mn-cs"/>
              </a:rPr>
              <a:t>   </a:t>
            </a:r>
            <a:r>
              <a:rPr kumimoji="0" lang="en-US" sz="1500" b="1" i="0" u="none" strike="noStrike" kern="1200" cap="none" spc="0" normalizeH="0" baseline="0" noProof="0">
                <a:ln>
                  <a:noFill/>
                </a:ln>
                <a:solidFill>
                  <a:srgbClr val="EA8B0C"/>
                </a:solidFill>
                <a:effectLst/>
                <a:uLnTx/>
                <a:uFillTx/>
                <a:latin typeface="Arial"/>
                <a:ea typeface="+mn-ea"/>
                <a:cs typeface="+mn-cs"/>
              </a:rPr>
              <a:t>4 min for Orange top wipes</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Dispose of gloves and wipes in the trash</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Perform hand hygiene</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a:ln>
                  <a:noFill/>
                </a:ln>
                <a:solidFill>
                  <a:srgbClr val="000000"/>
                </a:solidFill>
                <a:effectLst/>
                <a:uLnTx/>
                <a:uFillTx/>
                <a:latin typeface="Arial"/>
                <a:ea typeface="+mn-ea"/>
                <a:cs typeface="+mn-cs"/>
              </a:rPr>
              <a:t>Mats should dry completely prior to repackaging into their built-in bag and returned to their storage location.</a:t>
            </a:r>
            <a:endParaRPr lang="en-US" altLang="en-US" sz="1650"/>
          </a:p>
        </p:txBody>
      </p:sp>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465" y="1771650"/>
            <a:ext cx="511969" cy="9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5">
            <a:extLst>
              <a:ext uri="{28A0092B-C50C-407E-A947-70E740481C1C}">
                <a14:useLocalDpi xmlns:a14="http://schemas.microsoft.com/office/drawing/2010/main" val="0"/>
              </a:ext>
            </a:extLst>
          </a:blip>
          <a:srcRect l="18710" r="17361"/>
          <a:stretch>
            <a:fillRect/>
          </a:stretch>
        </p:blipFill>
        <p:spPr bwMode="auto">
          <a:xfrm>
            <a:off x="8113027" y="2736056"/>
            <a:ext cx="571500" cy="90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1540669" y="0"/>
            <a:ext cx="5829300" cy="857250"/>
          </a:xfrm>
        </p:spPr>
        <p:txBody>
          <a:bodyPr/>
          <a:lstStyle/>
          <a:p>
            <a:pPr algn="l"/>
            <a:r>
              <a:rPr lang="en-US" altLang="en-US">
                <a:solidFill>
                  <a:srgbClr val="FF0000"/>
                </a:solidFill>
              </a:rPr>
              <a:t>Additional Post Use Facts</a:t>
            </a:r>
          </a:p>
        </p:txBody>
      </p:sp>
      <p:sp>
        <p:nvSpPr>
          <p:cNvPr id="3" name="Content Placeholder 2"/>
          <p:cNvSpPr>
            <a:spLocks noGrp="1"/>
          </p:cNvSpPr>
          <p:nvPr>
            <p:ph idx="1"/>
            <p:custDataLst>
              <p:tags r:id="rId2"/>
            </p:custDataLst>
          </p:nvPr>
        </p:nvSpPr>
        <p:spPr>
          <a:xfrm>
            <a:off x="584391" y="776896"/>
            <a:ext cx="8112722" cy="4366604"/>
          </a:xfrm>
        </p:spPr>
        <p:txBody>
          <a:bodyPr>
            <a:normAutofit/>
          </a:bodyPr>
          <a:lstStyle/>
          <a:p>
            <a:pPr>
              <a:defRPr/>
            </a:pPr>
            <a:r>
              <a:rPr lang="en-US" sz="1650"/>
              <a:t>If there is excessive soiling of the mat during use, mats can initially be cleaned by hosing off the mat with water or thoroughly wiping mat clean with a damp cloth.  </a:t>
            </a:r>
          </a:p>
          <a:p>
            <a:pPr lvl="1">
              <a:defRPr/>
            </a:pPr>
            <a:r>
              <a:rPr lang="en-US" sz="1350"/>
              <a:t>Next, towel dry mat to remove the excess water </a:t>
            </a:r>
          </a:p>
          <a:p>
            <a:pPr lvl="1">
              <a:defRPr/>
            </a:pPr>
            <a:r>
              <a:rPr lang="en-US" sz="1350"/>
              <a:t>Allow mat to completely air dry</a:t>
            </a:r>
          </a:p>
          <a:p>
            <a:pPr lvl="1">
              <a:defRPr/>
            </a:pPr>
            <a:r>
              <a:rPr lang="en-US" sz="1350"/>
              <a:t>Use antibacterial wipes to do final cleansing of mat.  Use of undiluted chemicals is not recommended. </a:t>
            </a:r>
          </a:p>
          <a:p>
            <a:pPr>
              <a:defRPr/>
            </a:pPr>
            <a:r>
              <a:rPr lang="en-US" sz="1650"/>
              <a:t>Do not roll up and store the AlbacMat until it is completely dry.</a:t>
            </a:r>
          </a:p>
          <a:p>
            <a:pPr>
              <a:defRPr/>
            </a:pPr>
            <a:r>
              <a:rPr lang="en-US" sz="1650"/>
              <a:t>Visually check the mat after each use or washing.  Check the stitching, Velcro straps, base board (bottom) and pulling handles. If any damage has occurred the AlbacMat should be replaced.</a:t>
            </a:r>
          </a:p>
          <a:p>
            <a:pPr>
              <a:defRPr/>
            </a:pPr>
            <a:r>
              <a:rPr lang="en-US" sz="1650"/>
              <a:t>If bodily fluids have leaked onto the webbing straps and cannot be removed, it is recommended that the AlbacMat be replaced to prevent cross-contamination during future use.</a:t>
            </a:r>
          </a:p>
          <a:p>
            <a:pPr>
              <a:defRPr/>
            </a:pPr>
            <a:endParaRPr lang="en-US"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6647D-D489-4764-85A9-2948E25DC052}"/>
              </a:ext>
            </a:extLst>
          </p:cNvPr>
          <p:cNvSpPr>
            <a:spLocks noGrp="1"/>
          </p:cNvSpPr>
          <p:nvPr>
            <p:ph sz="quarter" idx="12"/>
          </p:nvPr>
        </p:nvSpPr>
        <p:spPr>
          <a:xfrm>
            <a:off x="393408" y="894339"/>
            <a:ext cx="8236688" cy="4055796"/>
          </a:xfrm>
        </p:spPr>
        <p:txBody>
          <a:bodyPr>
            <a:normAutofit/>
          </a:bodyPr>
          <a:lstStyle/>
          <a:p>
            <a:pPr marL="0" indent="0">
              <a:buNone/>
            </a:pPr>
            <a:r>
              <a:rPr lang="en-US" sz="2000" dirty="0"/>
              <a:t>In our </a:t>
            </a:r>
            <a:r>
              <a:rPr lang="en-US" sz="2000" i="1" dirty="0">
                <a:solidFill>
                  <a:schemeClr val="accent1"/>
                </a:solidFill>
              </a:rPr>
              <a:t>healing environment, </a:t>
            </a:r>
            <a:r>
              <a:rPr lang="en-US" sz="2000" dirty="0"/>
              <a:t>we treat all customers, colleagues, &amp; volunteers with the respect and compassion regardless of age, sexual orientation, culture, religion, physical, social or economic status.</a:t>
            </a:r>
          </a:p>
          <a:p>
            <a:pPr>
              <a:buFont typeface="Wingdings" panose="05000000000000000000" pitchFamily="2" charset="2"/>
              <a:buChar char="v"/>
            </a:pPr>
            <a:endParaRPr lang="en-US" dirty="0"/>
          </a:p>
          <a:p>
            <a:pPr>
              <a:buFont typeface="Wingdings" panose="05000000000000000000" pitchFamily="2" charset="2"/>
              <a:buChar char="v"/>
            </a:pPr>
            <a:r>
              <a:rPr lang="en-US" sz="2000" i="1" dirty="0"/>
              <a:t>We strive to exceed expectations.</a:t>
            </a:r>
          </a:p>
          <a:p>
            <a:pPr>
              <a:buFont typeface="Wingdings" panose="05000000000000000000" pitchFamily="2" charset="2"/>
              <a:buChar char="v"/>
            </a:pPr>
            <a:r>
              <a:rPr lang="en-US" sz="2000" i="1" dirty="0"/>
              <a:t>We listen first then respond.</a:t>
            </a:r>
          </a:p>
          <a:p>
            <a:pPr>
              <a:buFont typeface="Wingdings" panose="05000000000000000000" pitchFamily="2" charset="2"/>
              <a:buChar char="v"/>
            </a:pPr>
            <a:r>
              <a:rPr lang="en-US" sz="2000" i="1" dirty="0"/>
              <a:t>We are always courteous and never rude.</a:t>
            </a:r>
          </a:p>
          <a:p>
            <a:pPr>
              <a:buFont typeface="Wingdings" panose="05000000000000000000" pitchFamily="2" charset="2"/>
              <a:buChar char="v"/>
            </a:pPr>
            <a:r>
              <a:rPr lang="en-US" sz="2000" i="1" dirty="0"/>
              <a:t>We always assume the best and speak positively about the organization and team members in and out of the health system.</a:t>
            </a:r>
          </a:p>
        </p:txBody>
      </p:sp>
      <p:sp>
        <p:nvSpPr>
          <p:cNvPr id="3" name="Title 2">
            <a:extLst>
              <a:ext uri="{FF2B5EF4-FFF2-40B4-BE49-F238E27FC236}">
                <a16:creationId xmlns:a16="http://schemas.microsoft.com/office/drawing/2014/main" id="{1FB8463D-2483-429C-9A24-024F6BED5A34}"/>
              </a:ext>
            </a:extLst>
          </p:cNvPr>
          <p:cNvSpPr>
            <a:spLocks noGrp="1"/>
          </p:cNvSpPr>
          <p:nvPr>
            <p:ph type="title"/>
          </p:nvPr>
        </p:nvSpPr>
        <p:spPr/>
        <p:txBody>
          <a:bodyPr/>
          <a:lstStyle/>
          <a:p>
            <a:r>
              <a:rPr lang="en-US" dirty="0"/>
              <a:t>Service Excellence: </a:t>
            </a:r>
            <a:r>
              <a:rPr lang="en-US" sz="2000" b="1" i="1" dirty="0"/>
              <a:t>Attitude/Courtesy/Respect</a:t>
            </a:r>
            <a:br>
              <a:rPr lang="en-US" dirty="0"/>
            </a:br>
            <a:endParaRPr lang="en-US" dirty="0"/>
          </a:p>
        </p:txBody>
      </p:sp>
      <p:sp>
        <p:nvSpPr>
          <p:cNvPr id="4" name="Footer Placeholder 3">
            <a:extLst>
              <a:ext uri="{FF2B5EF4-FFF2-40B4-BE49-F238E27FC236}">
                <a16:creationId xmlns:a16="http://schemas.microsoft.com/office/drawing/2014/main" id="{0174A0FF-F49C-4742-86FD-981CD04C8168}"/>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7D40EE2C-C843-4875-A9DD-4C06FAD66455}"/>
              </a:ext>
            </a:extLst>
          </p:cNvPr>
          <p:cNvSpPr>
            <a:spLocks noGrp="1"/>
          </p:cNvSpPr>
          <p:nvPr>
            <p:ph type="sldNum" sz="quarter" idx="4"/>
          </p:nvPr>
        </p:nvSpPr>
        <p:spPr/>
        <p:txBody>
          <a:bodyPr/>
          <a:lstStyle/>
          <a:p>
            <a:fld id="{489F9553-C816-6842-8939-EE75ECF7EB2B}" type="slidenum">
              <a:rPr lang="en-US" smtClean="0"/>
              <a:pPr/>
              <a:t>7</a:t>
            </a:fld>
            <a:endParaRPr lang="en-US"/>
          </a:p>
        </p:txBody>
      </p:sp>
    </p:spTree>
    <p:extLst>
      <p:ext uri="{BB962C8B-B14F-4D97-AF65-F5344CB8AC3E}">
        <p14:creationId xmlns:p14="http://schemas.microsoft.com/office/powerpoint/2010/main" val="5561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64A95-A3CD-44B0-B80C-A07C5B1F89D0}"/>
              </a:ext>
            </a:extLst>
          </p:cNvPr>
          <p:cNvSpPr>
            <a:spLocks noGrp="1"/>
          </p:cNvSpPr>
          <p:nvPr>
            <p:ph sz="half" idx="2"/>
          </p:nvPr>
        </p:nvSpPr>
        <p:spPr>
          <a:xfrm>
            <a:off x="400496" y="1641724"/>
            <a:ext cx="4040188" cy="3190604"/>
          </a:xfrm>
        </p:spPr>
        <p:txBody>
          <a:bodyPr>
            <a:normAutofit/>
          </a:bodyPr>
          <a:lstStyle/>
          <a:p>
            <a:pPr marL="0" indent="0">
              <a:buNone/>
            </a:pPr>
            <a:endParaRPr lang="en-US" sz="1800" i="1" dirty="0"/>
          </a:p>
          <a:p>
            <a:pPr marL="0" indent="0">
              <a:buNone/>
            </a:pPr>
            <a:r>
              <a:rPr lang="en-US" sz="1800" i="1" dirty="0"/>
              <a:t>We value each other as individuals.</a:t>
            </a:r>
          </a:p>
          <a:p>
            <a:pPr marL="0" indent="0">
              <a:buNone/>
            </a:pPr>
            <a:endParaRPr lang="en-US" sz="1800" i="1" dirty="0"/>
          </a:p>
          <a:p>
            <a:pPr marL="0" indent="0">
              <a:buNone/>
            </a:pPr>
            <a:r>
              <a:rPr lang="en-US" sz="1800" i="1" dirty="0"/>
              <a:t>We are on time, prepared and begin and end meetings promptly.</a:t>
            </a:r>
          </a:p>
          <a:p>
            <a:pPr marL="0" indent="0">
              <a:buNone/>
            </a:pPr>
            <a:endParaRPr lang="en-US" sz="1800" i="1" dirty="0"/>
          </a:p>
          <a:p>
            <a:pPr marL="0" indent="0">
              <a:buNone/>
            </a:pPr>
            <a:r>
              <a:rPr lang="en-US" sz="1800" i="1" dirty="0"/>
              <a:t>We are empowered to own and solve problems.</a:t>
            </a:r>
          </a:p>
          <a:p>
            <a:pPr marL="0" indent="0">
              <a:buNone/>
            </a:pPr>
            <a:endParaRPr lang="en-US" dirty="0"/>
          </a:p>
        </p:txBody>
      </p:sp>
      <p:sp>
        <p:nvSpPr>
          <p:cNvPr id="9" name="Text Placeholder 8">
            <a:extLst>
              <a:ext uri="{FF2B5EF4-FFF2-40B4-BE49-F238E27FC236}">
                <a16:creationId xmlns:a16="http://schemas.microsoft.com/office/drawing/2014/main" id="{3FDAC400-3D1D-4B71-AEB2-A17DA2EED39B}"/>
              </a:ext>
            </a:extLst>
          </p:cNvPr>
          <p:cNvSpPr>
            <a:spLocks noGrp="1"/>
          </p:cNvSpPr>
          <p:nvPr>
            <p:ph type="body" sz="quarter" idx="3"/>
          </p:nvPr>
        </p:nvSpPr>
        <p:spPr>
          <a:xfrm>
            <a:off x="4588322" y="921990"/>
            <a:ext cx="4041775" cy="479822"/>
          </a:xfrm>
        </p:spPr>
        <p:txBody>
          <a:bodyPr>
            <a:normAutofit/>
          </a:bodyPr>
          <a:lstStyle/>
          <a:p>
            <a:r>
              <a:rPr lang="en-US" sz="2000">
                <a:solidFill>
                  <a:schemeClr val="tx2"/>
                </a:solidFill>
              </a:rPr>
              <a:t>Commitment to each other.</a:t>
            </a:r>
          </a:p>
        </p:txBody>
      </p:sp>
      <p:sp>
        <p:nvSpPr>
          <p:cNvPr id="10" name="Content Placeholder 9">
            <a:extLst>
              <a:ext uri="{FF2B5EF4-FFF2-40B4-BE49-F238E27FC236}">
                <a16:creationId xmlns:a16="http://schemas.microsoft.com/office/drawing/2014/main" id="{822C0FD7-7173-4448-B1D1-9D9AF49E44FF}"/>
              </a:ext>
            </a:extLst>
          </p:cNvPr>
          <p:cNvSpPr>
            <a:spLocks noGrp="1"/>
          </p:cNvSpPr>
          <p:nvPr>
            <p:ph sz="quarter" idx="4"/>
          </p:nvPr>
        </p:nvSpPr>
        <p:spPr/>
        <p:txBody>
          <a:bodyPr>
            <a:normAutofit/>
          </a:bodyPr>
          <a:lstStyle/>
          <a:p>
            <a:r>
              <a:rPr lang="en-US" sz="1800" i="1"/>
              <a:t>We seek to learn and are open to new ideas &amp; change.</a:t>
            </a:r>
          </a:p>
          <a:p>
            <a:r>
              <a:rPr lang="en-US" sz="1800" i="1"/>
              <a:t>We ask for, welcome and give feedback to each other in a timely, direct and constructive manner.</a:t>
            </a:r>
          </a:p>
          <a:p>
            <a:r>
              <a:rPr lang="en-US" sz="1800" i="1"/>
              <a:t>We act with honesty and integrity, taking responsibility for our actions.</a:t>
            </a:r>
          </a:p>
          <a:p>
            <a:endParaRPr lang="en-US" sz="1600" i="1"/>
          </a:p>
        </p:txBody>
      </p:sp>
      <p:sp>
        <p:nvSpPr>
          <p:cNvPr id="4" name="Footer Placeholder 3">
            <a:extLst>
              <a:ext uri="{FF2B5EF4-FFF2-40B4-BE49-F238E27FC236}">
                <a16:creationId xmlns:a16="http://schemas.microsoft.com/office/drawing/2014/main" id="{573A148B-DC3F-4C38-BDBB-2B580A89D016}"/>
              </a:ext>
            </a:extLst>
          </p:cNvPr>
          <p:cNvSpPr>
            <a:spLocks noGrp="1"/>
          </p:cNvSpPr>
          <p:nvPr>
            <p:ph type="ftr" sz="quarter" idx="10"/>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3343AE68-081E-4A5A-A475-82B673BF1BD7}"/>
              </a:ext>
            </a:extLst>
          </p:cNvPr>
          <p:cNvSpPr>
            <a:spLocks noGrp="1"/>
          </p:cNvSpPr>
          <p:nvPr>
            <p:ph type="sldNum" sz="quarter" idx="11"/>
          </p:nvPr>
        </p:nvSpPr>
        <p:spPr/>
        <p:txBody>
          <a:bodyPr/>
          <a:lstStyle/>
          <a:p>
            <a:fld id="{489F9553-C816-6842-8939-EE75ECF7EB2B}" type="slidenum">
              <a:rPr lang="en-US" smtClean="0"/>
              <a:pPr/>
              <a:t>8</a:t>
            </a:fld>
            <a:endParaRPr lang="en-US"/>
          </a:p>
        </p:txBody>
      </p:sp>
      <p:sp>
        <p:nvSpPr>
          <p:cNvPr id="3" name="Title 2">
            <a:extLst>
              <a:ext uri="{FF2B5EF4-FFF2-40B4-BE49-F238E27FC236}">
                <a16:creationId xmlns:a16="http://schemas.microsoft.com/office/drawing/2014/main" id="{EDDB8EE1-6552-4149-AB43-097DEFD476AC}"/>
              </a:ext>
            </a:extLst>
          </p:cNvPr>
          <p:cNvSpPr>
            <a:spLocks noGrp="1"/>
          </p:cNvSpPr>
          <p:nvPr>
            <p:ph type="title"/>
          </p:nvPr>
        </p:nvSpPr>
        <p:spPr/>
        <p:txBody>
          <a:bodyPr/>
          <a:lstStyle/>
          <a:p>
            <a:r>
              <a:rPr lang="en-US" dirty="0"/>
              <a:t>Service Excellence Standards</a:t>
            </a:r>
          </a:p>
        </p:txBody>
      </p:sp>
      <p:sp>
        <p:nvSpPr>
          <p:cNvPr id="7" name="Text Placeholder 6">
            <a:extLst>
              <a:ext uri="{FF2B5EF4-FFF2-40B4-BE49-F238E27FC236}">
                <a16:creationId xmlns:a16="http://schemas.microsoft.com/office/drawing/2014/main" id="{C1EB0DFC-ABA9-4144-5237-886542565252}"/>
              </a:ext>
            </a:extLst>
          </p:cNvPr>
          <p:cNvSpPr>
            <a:spLocks noGrp="1"/>
          </p:cNvSpPr>
          <p:nvPr>
            <p:ph type="body" idx="1"/>
          </p:nvPr>
        </p:nvSpPr>
        <p:spPr>
          <a:xfrm>
            <a:off x="393408" y="1143070"/>
            <a:ext cx="4047276" cy="498656"/>
          </a:xfrm>
        </p:spPr>
        <p:txBody>
          <a:bodyPr>
            <a:noAutofit/>
          </a:bodyPr>
          <a:lstStyle/>
          <a:p>
            <a:r>
              <a:rPr lang="en-US" sz="1800">
                <a:solidFill>
                  <a:schemeClr val="tx2"/>
                </a:solidFill>
              </a:rPr>
              <a:t>Welcoming Environment &amp; Teamwork</a:t>
            </a:r>
          </a:p>
        </p:txBody>
      </p:sp>
    </p:spTree>
    <p:extLst>
      <p:ext uri="{BB962C8B-B14F-4D97-AF65-F5344CB8AC3E}">
        <p14:creationId xmlns:p14="http://schemas.microsoft.com/office/powerpoint/2010/main" val="299860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9</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4079127837"/>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256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49&quot;/&gt;&lt;/TableIndex&gt;&lt;TableIndex row=&quot;2&quot; col=&quot;1&quot;&gt;&lt;linesCount val=&quot;1&quot;/&gt;&lt;lineCharCount val=&quot;9&quot;/&gt;&lt;/TableIndex&gt;&lt;TableIndex row=&quot;2&quot; col=&quot;2&quot;&gt;&lt;linesCount val=&quot;1&quot;/&gt;&lt;lineCharCount val=&quot;84&quot;/&gt;&lt;/TableIndex&gt;&lt;TableIndex row=&quot;3&quot; col=&quot;1&quot;&gt;&lt;linesCount val=&quot;1&quot;/&gt;&lt;lineCharCount val=&quot;11&quot;/&gt;&lt;/TableIndex&gt;&lt;TableIndex row=&quot;3&quot; col=&quot;2&quot;&gt;&lt;linesCount val=&quot;1&quot;/&gt;&lt;lineCharCount val=&quot;62&quot;/&gt;&lt;/TableIndex&gt;&lt;TableIndex row=&quot;4&quot; col=&quot;1&quot;&gt;&lt;linesCount val=&quot;1&quot;/&gt;&lt;lineCharCount val=&quot;10&quot;/&gt;&lt;/TableIndex&gt;&lt;TableIndex row=&quot;4&quot; col=&quot;2&quot;&gt;&lt;linesCount val=&quot;1&quot;/&gt;&lt;lineCharCount val=&quot;39&quot;/&gt;&lt;/TableIndex&gt;&lt;TableIndex row=&quot;5&quot; col=&quot;1&quot;&gt;&lt;linesCount val=&quot;1&quot;/&gt;&lt;lineCharCount val=&quot;17&quot;/&gt;&lt;/TableIndex&gt;&lt;TableIndex row=&quot;5&quot; col=&quot;2&quot;&gt;&lt;linesCount val=&quot;1&quot;/&gt;&lt;lineCharCount val=&quot;52&quot;/&gt;&lt;/TableIndex&gt;&lt;TableIndex row=&quot;6&quot; col=&quot;1&quot;&gt;&lt;linesCount val=&quot;1&quot;/&gt;&lt;lineCharCount val=&quot;14&quot;/&gt;&lt;/TableIndex&gt;&lt;TableIndex row=&quot;6&quot; col=&quot;2&quot;&gt;&lt;linesCount val=&quot;1&quot;/&gt;&lt;lineCharCount val=&quot;51&quot;/&gt;&lt;/TableIndex&gt;&lt;TableIndex row=&quot;7&quot; col=&quot;1&quot;&gt;&lt;linesCount val=&quot;1&quot;/&gt;&lt;lineCharCount val=&quot;21&quot;/&gt;&lt;/TableIndex&gt;&lt;TableIndex row=&quot;7&quot; col=&quot;2&quot;&gt;&lt;linesCount val=&quot;1&quot;/&gt;&lt;lineCharCount val=&quot;74&quot;/&gt;&lt;/TableIndex&gt;&lt;TableIndex row=&quot;8&quot; col=&quot;1&quot;&gt;&lt;linesCount val=&quot;2&quot;/&gt;&lt;lineCharCount val=&quot;28&quot;/&gt;&lt;lineCharCount val=&quot;12&quot;/&gt;&lt;/TableIndex&gt;&lt;TableIndex row=&quot;8&quot; col=&quot;2&quot;&gt;&lt;linesCount val=&quot;1&quot;/&gt;&lt;lineCharCount val=&quot;51&quot;/&gt;&lt;/TableIndex&gt;&lt;TableIndex row=&quot;9&quot; col=&quot;1&quot;&gt;&lt;linesCount val=&quot;1&quot;/&gt;&lt;lineCharCount val=&quot;32&quot;/&gt;&lt;/TableIndex&gt;&lt;TableIndex row=&quot;9&quot; col=&quot;2&quot;&gt;&lt;linesCount val=&quot;1&quot;/&gt;&lt;lineCharCount val=&quot;45&quot;/&gt;&lt;/TableIndex&gt;&lt;TableIndex row=&quot;10&quot; col=&quot;1&quot;&gt;&lt;linesCount val=&quot;2&quot;/&gt;&lt;lineCharCount val=&quot;29&quot;/&gt;&lt;lineCharCount val=&quot;12&quot;/&gt;&lt;/TableIndex&gt;&lt;TableIndex row=&quot;10&quot; col=&quot;2&quot;&gt;&lt;linesCount val=&quot;1&quot;/&gt;&lt;lineCharCount val=&quot;48&quot;/&gt;&lt;/TableIndex&gt;&lt;TableIndex row=&quot;11&quot; col=&quot;1&quot;&gt;&lt;linesCount val=&quot;1&quot;/&gt;&lt;lineCharCount val=&quot;28&quot;/&gt;&lt;/TableIndex&gt;&lt;TableIndex row=&quot;11&quot; col=&quot;2&quot;&gt;&lt;linesCount val=&quot;1&quot;/&gt;&lt;lineCharCount val=&quot;43&quot;/&gt;&lt;/TableIndex&gt;&lt;/ShapeTextInfo&gt;"/>
  <p:tag name="PRESENTER_SHAPEINFO" val="&lt;ThreeDShapeInfo&gt;&lt;uuid val=&quot;{BB66F348-3412-4D8B-8ECA-446A40F8E2AB}&quot;/&gt;&lt;isInvalidForFieldText val=&quot;0&quot;/&gt;&lt;Image&gt;&lt;filename val=&quot;C:\Users\klinen.TRINITY-HEALTH\AppData\Local\Temp\CP657639967484Session\CPTrustFolder657639967500\PPTImport657640030796\data\asimages\{BB66F348-3412-4D8B-8ECA-446A40F8E2AB}_4.png&quot;/&gt;&lt;left val=&quot;46&quot;/&gt;&lt;top val=&quot;151&quot;/&gt;&lt;width val=&quot;869&quot;/&gt;&lt;height val=&quot;48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5&quot;/&gt;&lt;/TableIndex&gt;&lt;/ShapeTextInfo&gt;"/>
  <p:tag name="PRESENTER_DUMMYTAG" val="&lt;DummyForForceWrite&gt;&lt;/DummyForForceWrite&gt;"/>
  <p:tag name="HTML_SHAPEINFO" val="&lt;ThreeDShapeInfo&gt;&lt;uuid val=&quot;{C3912029-05CD-48D4-9F97-849D745F088A}&quot;/&gt;&lt;isInvalidForFieldText val=&quot;0&quot;/&gt;&lt;Image&gt;&lt;filename val=&quot;C:\Users\klinen.TRINITY-HEALTH\AppData\Local\Temp\CP6756100331187Session\CPTrustFolder6756100331203\PPTImport6756100544234\data\asimages\{C3912029-05CD-48D4-9F97-849D745F088A}_1.png&quot;/&gt;&lt;left val=&quot;59&quot;/&gt;&lt;top val=&quot;0&quot;/&gt;&lt;width val=&quot;857&quot;/&gt;&lt;height val=&quot;17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quot;/&gt;&lt;lineCharCount val=&quot;1&quot;/&gt;&lt;lineCharCount val=&quot;1&quot;/&gt;&lt;lineCharCount val=&quot;1&quot;/&gt;&lt;lineCharCount val=&quot;1&quot;/&gt;&lt;lineCharCount val=&quot;1&quot;/&gt;&lt;lineCharCount val=&quot;46&quot;/&gt;&lt;lineCharCount val=&quot;30&quot;/&gt;&lt;lineCharCount val=&quot;1&quot;/&gt;&lt;lineCharCount val=&quot;56&quot;/&gt;&lt;lineCharCount val=&quot;59&quot;/&gt;&lt;lineCharCount val=&quot;34&quot;/&gt;&lt;lineCharCount val=&quot;31&quot;/&gt;&lt;/TableIndex&gt;&lt;/ShapeTextInfo&gt;"/>
  <p:tag name="PRESENTER_DUMMYTAG" val="&lt;DummyForForceWrite&gt;&lt;/DummyForForceWrite&gt;"/>
  <p:tag name="HTML_SHAPEINFO" val="&lt;ThreeDShapeInfo&gt;&lt;uuid val=&quot;{7945F832-B753-4FCC-B2CD-58CEC18A443B}&quot;/&gt;&lt;isInvalidForFieldText val=&quot;0&quot;/&gt;&lt;Image&gt;&lt;filename val=&quot;C:\Users\klinen.TRINITY-HEALTH\AppData\Local\Temp\CP6756100331187Session\CPTrustFolder6756100331203\PPTImport6756100544234\data\asimages\{7945F832-B753-4FCC-B2CD-58CEC18A443B}_1.png&quot;/&gt;&lt;left val=&quot;73&quot;/&gt;&lt;top val=&quot;158&quot;/&gt;&lt;width val=&quot;822&quot;/&gt;&lt;height val=&quot;51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ags/tag1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91ADDEB6-328D-4400-8A37-318A26FE54AA}&quot;/&gt;&lt;isInvalidForFieldText val=&quot;0&quot;/&gt;&lt;Image&gt;&lt;filename val=&quot;C:\Users\klinen.TRINITY-HEALTH\AppData\Local\Temp\CP6756100331187Session\CPTrustFolder6756100331203\PPTImport6756100544234\data\asimages\{91ADDEB6-328D-4400-8A37-318A26FE54AA}_2.png&quot;/&gt;&lt;left val=&quot;78&quot;/&gt;&lt;top val=&quot;0&quot;/&gt;&lt;width val=&quot;817&quot;/&gt;&lt;height val=&quot;13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5&quot;/&gt;&lt;lineCharCount val=&quot;65&quot;/&gt;&lt;lineCharCount val=&quot;71&quot;/&gt;&lt;lineCharCount val=&quot;32&quot;/&gt;&lt;lineCharCount val=&quot;1&quot;/&gt;&lt;lineCharCount val=&quot;78&quot;/&gt;&lt;lineCharCount val=&quot;63&quot;/&gt;&lt;lineCharCount val=&quot;74&quot;/&gt;&lt;lineCharCount val=&quot;77&quot;/&gt;&lt;lineCharCount val=&quot;68&quot;/&gt;&lt;lineCharCount val=&quot;28&quot;/&gt;&lt;lineCharCount val=&quot;2&quot;/&gt;&lt;lineCharCount val=&quot;71&quot;/&gt;&lt;lineCharCount val=&quot;54&quot;/&gt;&lt;/TableIndex&gt;&lt;/ShapeTextInfo&gt;"/>
  <p:tag name="HTML_SHAPEINFO" val="&lt;ThreeDShapeInfo&gt;&lt;uuid val=&quot;{4354766E-0588-4ACF-B33B-B3442E3EE2D3}&quot;/&gt;&lt;isInvalidForFieldText val=&quot;0&quot;/&gt;&lt;Image&gt;&lt;filename val=&quot;C:\Users\klinen.TRINITY-HEALTH\AppData\Local\Temp\CP6756100331187Session\CPTrustFolder6756100331203\PPTImport6756100544234\data\asimages\{4354766E-0588-4ACF-B33B-B3442E3EE2D3}_2.png&quot;/&gt;&lt;left val=&quot;14&quot;/&gt;&lt;top val=&quot;104&quot;/&gt;&lt;width val=&quot;923&quot;/&gt;&lt;height val=&quot;55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EFCC2E1-3DF9-491C-8CF8-C1BCEED53FB0}&quot;/&gt;&lt;isInvalidForFieldText val=&quot;0&quot;/&gt;&lt;Image&gt;&lt;filename val=&quot;C:\Users\klinen.TRINITY-HEALTH\AppData\Local\Temp\CP6756100331187Session\CPTrustFolder6756100331203\PPTImport6756100544234\data\asimages\{0EFCC2E1-3DF9-491C-8CF8-C1BCEED53FB0}_3.png&quot;/&gt;&lt;left val=&quot;-120&quot;/&gt;&lt;top val=&quot;13&quot;/&gt;&lt;width val=&quot;817&quot;/&gt;&lt;height val=&quot;13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4&quot;/&gt;&lt;lineCharCount val=&quot;72&quot;/&gt;&lt;lineCharCount val=&quot;79&quot;/&gt;&lt;lineCharCount val=&quot;41&quot;/&gt;&lt;lineCharCount val=&quot;75&quot;/&gt;&lt;lineCharCount val=&quot;26&quot;/&gt;&lt;lineCharCount val=&quot;66&quot;/&gt;&lt;lineCharCount val=&quot;65&quot;/&gt;&lt;lineCharCount val=&quot;67&quot;/&gt;&lt;lineCharCount val=&quot;1&quot;/&gt;&lt;lineCharCount val=&quot;71&quot;/&gt;&lt;lineCharCount val=&quot;63&quot;/&gt;&lt;lineCharCount val=&quot;58&quot;/&gt;&lt;lineCharCount val=&quot;53&quot;/&gt;&lt;lineCharCount val=&quot;61&quot;/&gt;&lt;lineCharCount val=&quot;20&quot;/&gt;&lt;lineCharCount val=&quot;1&quot;/&gt;&lt;/TableIndex&gt;&lt;/ShapeTextInfo&gt;"/>
  <p:tag name="HTML_SHAPEINFO" val="&lt;ThreeDShapeInfo&gt;&lt;uuid val=&quot;{54440A9D-12C9-41A3-BA1E-E3E50F6283F1}&quot;/&gt;&lt;isInvalidForFieldText val=&quot;0&quot;/&gt;&lt;Image&gt;&lt;filename val=&quot;C:\Users\klinen.TRINITY-HEALTH\AppData\Local\Temp\CP6756100331187Session\CPTrustFolder6756100331203\PPTImport6756100544234\data\asimages\{54440A9D-12C9-41A3-BA1E-E3E50F6283F1}_3.png&quot;/&gt;&lt;left val=&quot;4&quot;/&gt;&lt;top val=&quot;135&quot;/&gt;&lt;width val=&quot;939&quot;/&gt;&lt;height val=&quot;60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12FA91D2-0531-48E3-8056-EBFB8621E3B4}&quot;/&gt;&lt;isInvalidForFieldText val=&quot;0&quot;/&gt;&lt;Image&gt;&lt;filename val=&quot;C:\Users\klinen.TRINITY-HEALTH\AppData\Local\Temp\CP6756100331187Session\CPTrustFolder6756100331203\PPTImport6756100544234\data\asimages\{12FA91D2-0531-48E3-8056-EBFB8621E3B4}_4.png&quot;/&gt;&lt;left val=&quot;47&quot;/&gt;&lt;top val=&quot;9&quot;/&gt;&lt;width val=&quot;817&quot;/&gt;&lt;height val=&quot;1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81&quot;/&gt;&lt;lineCharCount val=&quot;75&quot;/&gt;&lt;lineCharCount val=&quot;1&quot;/&gt;&lt;lineCharCount val=&quot;86&quot;/&gt;&lt;lineCharCount val=&quot;55&quot;/&gt;&lt;lineCharCount val=&quot;2&quot;/&gt;&lt;lineCharCount val=&quot;82&quot;/&gt;&lt;lineCharCount val=&quot;29&quot;/&gt;&lt;lineCharCount val=&quot;1&quot;/&gt;&lt;lineCharCount val=&quot;90&quot;/&gt;&lt;lineCharCount val=&quot;88&quot;/&gt;&lt;lineCharCount val=&quot;1&quot;/&gt;&lt;lineCharCount val=&quot;81&quot;/&gt;&lt;lineCharCount val=&quot;20&quot;/&gt;&lt;lineCharCount val=&quot;1&quot;/&gt;&lt;lineCharCount val=&quot;90&quot;/&gt;&lt;lineCharCount val=&quot;90&quot;/&gt;&lt;lineCharCount val=&quot;64&quot;/&gt;&lt;lineCharCount val=&quot;1&quot;/&gt;&lt;/TableIndex&gt;&lt;/ShapeTextInfo&gt;"/>
  <p:tag name="HTML_SHAPEINFO" val="&lt;ThreeDShapeInfo&gt;&lt;uuid val=&quot;{C763108A-FF10-4912-920E-E355104ADEDF}&quot;/&gt;&lt;isInvalidForFieldText val=&quot;0&quot;/&gt;&lt;Image&gt;&lt;filename val=&quot;C:\Users\klinen.TRINITY-HEALTH\AppData\Local\Temp\CP6756100331187Session\CPTrustFolder6756100331203\PPTImport6756100544234\data\asimages\{C763108A-FF10-4912-920E-E355104ADEDF}_4.png&quot;/&gt;&lt;left val=&quot;6&quot;/&gt;&lt;top val=&quot;108&quot;/&gt;&lt;width val=&quot;826&quot;/&gt;&lt;height val=&quot;57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20186F6-72B8-4D69-8E97-6D8D262663A9}&quot;/&gt;&lt;isInvalidForFieldText val=&quot;0&quot;/&gt;&lt;Image&gt;&lt;filename val=&quot;C:\Users\klinen.TRINITY-HEALTH\AppData\Local\Temp\CP6756100331187Session\CPTrustFolder6756100331203\PPTImport6756100544234\data\asimages\{020186F6-72B8-4D69-8E97-6D8D262663A9}_5.png&quot;/&gt;&lt;left val=&quot;62&quot;/&gt;&lt;top val=&quot;-9&quot;/&gt;&lt;width val=&quot;826&quot;/&gt;&lt;height val=&quot;13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70&quot;/&gt;&lt;lineCharCount val=&quot;56&quot;/&gt;&lt;lineCharCount val=&quot;2&quot;/&gt;&lt;/TableIndex&gt;&lt;/ShapeTextInfo&gt;"/>
  <p:tag name="HTML_SHAPEINFO" val="&lt;ThreeDShapeInfo&gt;&lt;uuid val=&quot;{5ED95A7B-C9F2-45D8-A3AA-979866FFDBD9}&quot;/&gt;&lt;isInvalidForFieldText val=&quot;0&quot;/&gt;&lt;Image&gt;&lt;filename val=&quot;C:\Users\klinen.TRINITY-HEALTH\AppData\Local\Temp\CP6756100331187Session\CPTrustFolder6756100331203\PPTImport6756100544234\data\asimages\{5ED95A7B-C9F2-45D8-A3AA-979866FFDBD9}_5.png&quot;/&gt;&lt;left val=&quot;28&quot;/&gt;&lt;top val=&quot;108&quot;/&gt;&lt;width val=&quot;885&quot;/&gt;&lt;height val=&quot;48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BF9F930-94B5-4CFD-B99A-D748DB2086A4}&quot;/&gt;&lt;isInvalidForFieldText val=&quot;0&quot;/&gt;&lt;Image&gt;&lt;filename val=&quot;C:\Users\klinen.TRINITY-HEALTH\AppData\Local\Temp\CP6756100331187Session\CPTrustFolder6756100331203\PPTImport6756100544234\data\asimages\{4BF9F930-94B5-4CFD-B99A-D748DB2086A4}_6.png&quot;/&gt;&lt;left val=&quot;28&quot;/&gt;&lt;top val=&quot;0&quot;/&gt;&lt;width val=&quot;843&quot;/&gt;&lt;height val=&quot;13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2&quot;/&gt;&lt;lineCharCount val=&quot;65&quot;/&gt;&lt;lineCharCount val=&quot;31&quot;/&gt;&lt;lineCharCount val=&quot;48&quot;/&gt;&lt;lineCharCount val=&quot;32&quot;/&gt;&lt;lineCharCount val=&quot;72&quot;/&gt;&lt;lineCharCount val=&quot;31&quot;/&gt;&lt;lineCharCount val=&quot;66&quot;/&gt;&lt;lineCharCount val=&quot;61&quot;/&gt;&lt;lineCharCount val=&quot;70&quot;/&gt;&lt;lineCharCount val=&quot;57&quot;/&gt;&lt;lineCharCount val=&quot;67&quot;/&gt;&lt;lineCharCount val=&quot;60&quot;/&gt;&lt;lineCharCount val=&quot;47&quot;/&gt;&lt;/TableIndex&gt;&lt;/ShapeTextInfo&gt;"/>
  <p:tag name="HTML_SHAPEINFO" val="&lt;ThreeDShapeInfo&gt;&lt;uuid val=&quot;{F5391F23-155A-4730-8DB6-4FE5BAB58B4B}&quot;/&gt;&lt;isInvalidForFieldText val=&quot;0&quot;/&gt;&lt;Image&gt;&lt;filename val=&quot;C:\Users\klinen.TRINITY-HEALTH\AppData\Local\Temp\CP6756100331187Session\CPTrustFolder6756100331203\PPTImport6756100544234\data\asimages\{F5391F23-155A-4730-8DB6-4FE5BAB58B4B}_6.png&quot;/&gt;&lt;left val=&quot;32&quot;/&gt;&lt;top val=&quot;138&quot;/&gt;&lt;width val=&quot;875&quot;/&gt;&lt;height val=&quot;58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Trinity">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marL="0" marR="0" indent="0" algn="l" defTabSz="702259" rtl="0" eaLnBrk="1" fontAlgn="auto" latinLnBrk="0" hangingPunct="1">
          <a:lnSpc>
            <a:spcPct val="90000"/>
          </a:lnSpc>
          <a:spcBef>
            <a:spcPts val="600"/>
          </a:spcBef>
          <a:spcAft>
            <a:spcPts val="0"/>
          </a:spcAft>
          <a:buClrTx/>
          <a:buSzTx/>
          <a:buFont typeface="Arial" panose="020B0604020202020204" pitchFamily="34" charset="0"/>
          <a:buNone/>
          <a:tabLst/>
          <a:defRPr kumimoji="0" sz="2000" b="0" i="0" u="none" strike="noStrike" kern="1200" cap="none" spc="0" normalizeH="0" baseline="0" noProof="0" dirty="0">
            <a:ln>
              <a:noFill/>
            </a:ln>
            <a:solidFill>
              <a:srgbClr val="000000"/>
            </a:solidFill>
            <a:effectLst/>
            <a:uLnTx/>
            <a:uFillTx/>
            <a:latin typeface="Calibri" panose="020F0502020204030204"/>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7B91146459AF40A1B4E64E283CD23B" ma:contentTypeVersion="2" ma:contentTypeDescription="Create a new document." ma:contentTypeScope="" ma:versionID="c9d3c83a75cbe0b3153ba50c243ee107">
  <xsd:schema xmlns:xsd="http://www.w3.org/2001/XMLSchema" xmlns:xs="http://www.w3.org/2001/XMLSchema" xmlns:p="http://schemas.microsoft.com/office/2006/metadata/properties" xmlns:ns2="268ca577-9b2b-4051-9b90-c0cbf313c420" targetNamespace="http://schemas.microsoft.com/office/2006/metadata/properties" ma:root="true" ma:fieldsID="7a4bc3baa1297feef76caa7193b568f1" ns2:_="">
    <xsd:import namespace="268ca577-9b2b-4051-9b90-c0cbf313c4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ca577-9b2b-4051-9b90-c0cbf313c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2.xml><?xml version="1.0" encoding="utf-8"?>
<ds:datastoreItem xmlns:ds="http://schemas.openxmlformats.org/officeDocument/2006/customXml" ds:itemID="{EB8DC7AE-9A15-4165-B985-657E2F658E96}">
  <ds:schemaRefs>
    <ds:schemaRef ds:uri="268ca577-9b2b-4051-9b90-c0cbf313c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89451C-B86D-43F5-AA06-34D722258368}">
  <ds:schemaRefs>
    <ds:schemaRef ds:uri="268ca577-9b2b-4051-9b90-c0cbf313c420"/>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510</TotalTime>
  <Words>8204</Words>
  <Application>Microsoft Office PowerPoint</Application>
  <PresentationFormat>On-screen Show (16:9)</PresentationFormat>
  <Paragraphs>916</Paragraphs>
  <Slides>64</Slides>
  <Notes>17</Notes>
  <HiddenSlides>7</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64</vt:i4>
      </vt:variant>
    </vt:vector>
  </HeadingPairs>
  <TitlesOfParts>
    <vt:vector size="79" baseType="lpstr">
      <vt:lpstr>Algerian</vt:lpstr>
      <vt:lpstr>Aptos</vt:lpstr>
      <vt:lpstr>Aptos Black</vt:lpstr>
      <vt:lpstr>Aptos Narrow</vt:lpstr>
      <vt:lpstr>Arial</vt:lpstr>
      <vt:lpstr>Bradley Hand ITC</vt:lpstr>
      <vt:lpstr>Calibri</vt:lpstr>
      <vt:lpstr>Google Sans</vt:lpstr>
      <vt:lpstr>Poppins</vt:lpstr>
      <vt:lpstr>public_sans</vt:lpstr>
      <vt:lpstr>Times New Roman</vt:lpstr>
      <vt:lpstr>Wingdings</vt:lpstr>
      <vt:lpstr>Main Content Slide Layout</vt:lpstr>
      <vt:lpstr>Office Theme</vt:lpstr>
      <vt:lpstr>1_Main Content Slide Layout</vt:lpstr>
      <vt:lpstr>VOLUNTEER SERVICE ORIENTATION</vt:lpstr>
      <vt:lpstr>TABLE OF CONTENTS</vt:lpstr>
      <vt:lpstr>Trinity-Health System</vt:lpstr>
      <vt:lpstr>Trinity-Health Mission Statement</vt:lpstr>
      <vt:lpstr>Volunteer Services Mission Statement</vt:lpstr>
      <vt:lpstr>Trinity-Health Core Values</vt:lpstr>
      <vt:lpstr>Service Excellence: Attitude/Courtesy/Respect </vt:lpstr>
      <vt:lpstr>Service Excellence Standards</vt:lpstr>
      <vt:lpstr>Service Excellence Standards</vt:lpstr>
      <vt:lpstr>Service Excellence Standards</vt:lpstr>
      <vt:lpstr>Service Excellence: A4 Approach</vt:lpstr>
      <vt:lpstr>Service Excellence Standards</vt:lpstr>
      <vt:lpstr>Service Excellence Standards</vt:lpstr>
      <vt:lpstr>Service Excellence: Communication Standards</vt:lpstr>
      <vt:lpstr>PowerPoint Presentation</vt:lpstr>
      <vt:lpstr>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ICARE Makes Your Day Easier and More Fulfilling </vt:lpstr>
      <vt:lpstr>Volunteer Procedures/ Check-In</vt:lpstr>
      <vt:lpstr>Volunteer Procedures Check in/Check out</vt:lpstr>
      <vt:lpstr>Volunteer Procedures Dress Code Do’s &amp; Don’ts</vt:lpstr>
      <vt:lpstr>Volunteer Procedures:  Your Volunteer Liaison</vt:lpstr>
      <vt:lpstr>PowerPoint Presentation</vt:lpstr>
      <vt:lpstr>Safety Protocols: -infection control -plain language -fire alarm -weather -security/missing patient -evacuation &amp; shelter in place   </vt:lpstr>
      <vt:lpstr>Infection Control.</vt:lpstr>
      <vt:lpstr>Please have visitors use hand sanitizers.</vt:lpstr>
      <vt:lpstr>Plain Language</vt:lpstr>
      <vt:lpstr>Code Blue</vt:lpstr>
      <vt:lpstr>Medical Emergency</vt:lpstr>
      <vt:lpstr>What to do in a Fire Alarm Activation</vt:lpstr>
      <vt:lpstr>In a Fire Alarm Activation</vt:lpstr>
      <vt:lpstr>Weather-Related Threats</vt:lpstr>
      <vt:lpstr>Security Assistance Required</vt:lpstr>
      <vt:lpstr>Missing Patient</vt:lpstr>
      <vt:lpstr>Other Threats</vt:lpstr>
      <vt:lpstr>Evacuation &amp; Sheltering-in-place</vt:lpstr>
      <vt:lpstr>Types of Evacuation</vt:lpstr>
      <vt:lpstr>Shelter-in-place</vt:lpstr>
      <vt:lpstr>Staff Response and Notification</vt:lpstr>
      <vt:lpstr>Patient &amp; Protected Health Information</vt:lpstr>
      <vt:lpstr>Emergency Management Contacts</vt:lpstr>
      <vt:lpstr>Health Insurance Portability and Accountability Act (1996).  Patient Rights &amp; Responsibility</vt:lpstr>
      <vt:lpstr>HIPAA &amp; PRIVACY</vt:lpstr>
      <vt:lpstr>Confidentiality and HIPAA</vt:lpstr>
      <vt:lpstr>Patient Rights &amp; Responsibilities</vt:lpstr>
      <vt:lpstr>Patient Rights &amp; Responsibilities  Patient rights ensure respectful, confidential, and safe care, including the right to informed consent, privacy, and participation in treatment decisions. Responsibilities require patients to provide accurate health information, follow agreed-upon treatment plans, show respect to staff, and meet financial obligations</vt:lpstr>
      <vt:lpstr>Final Thoughts…… Make sure you take the volunteer quiz. Commit to 6 months of service. (unless a seasonal program). Prepare to make a difference in a patient's life by volunteering. Wear your volunteer uniform. Swipe in and out each time you serve. Use ICARE in all your interactions.     </vt:lpstr>
      <vt:lpstr> WELCOME TO TRINITY-HEALTH VOLUNTEER SERVICES.  Volunteers a “Gift” to our Community        </vt:lpstr>
      <vt:lpstr>Evacuation Equipment</vt:lpstr>
      <vt:lpstr>SJMHS: AlbacMat Rescue Mat Training Module</vt:lpstr>
      <vt:lpstr>AlbacMat</vt:lpstr>
      <vt:lpstr>AlbacMat Features</vt:lpstr>
      <vt:lpstr>Storage Locations </vt:lpstr>
      <vt:lpstr>Care of the AlbacMat After Use</vt:lpstr>
      <vt:lpstr>Additional Post Use Facts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Lisa Austin</cp:lastModifiedBy>
  <cp:revision>1</cp:revision>
  <cp:lastPrinted>2024-08-05T17:50:55Z</cp:lastPrinted>
  <dcterms:created xsi:type="dcterms:W3CDTF">2015-06-01T18:54:58Z</dcterms:created>
  <dcterms:modified xsi:type="dcterms:W3CDTF">2026-03-02T18:33:11Z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0x010100DF7B91146459AF40A1B4E64E283CD23B</vt:lpwstr>
  </property>
  <property fmtid="{D5CDD505-2E9C-101B-9397-08002B2CF9AE}" pid="3" name="_dlc_DocIdItemGuid">
    <vt:lpwstr>13334aa1-c854-4350-9b84-cf13f57fa411</vt:lpwstr>
  </property>
</Properties>
</file>